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1.png" ContentType="image/png"/>
  <Override PartName="/ppt/media/image20.png" ContentType="image/png"/>
  <Override PartName="/ppt/media/image13.png" ContentType="image/png"/>
  <Override PartName="/ppt/media/image22.png" ContentType="image/png"/>
  <Override PartName="/ppt/media/image40.png" ContentType="image/png"/>
  <Override PartName="/ppt/media/image15.png" ContentType="image/png"/>
  <Override PartName="/ppt/media/image12.jpeg" ContentType="image/jpeg"/>
  <Override PartName="/ppt/media/image24.png" ContentType="image/png"/>
  <Override PartName="/ppt/media/image33.png" ContentType="image/png"/>
  <Override PartName="/ppt/media/image17.png" ContentType="image/png"/>
  <Override PartName="/ppt/media/image26.png" ContentType="image/png"/>
  <Override PartName="/ppt/media/image35.png" ContentType="image/png"/>
  <Override PartName="/ppt/media/image19.png" ContentType="image/png"/>
  <Override PartName="/ppt/media/image28.png" ContentType="image/png"/>
  <Override PartName="/ppt/media/image31.jpeg" ContentType="image/jpeg"/>
  <Override PartName="/ppt/media/image2.png" ContentType="image/png"/>
  <Override PartName="/ppt/media/image39.png" ContentType="image/png"/>
  <Override PartName="/ppt/media/image4.png" ContentType="image/png"/>
  <Override PartName="/ppt/media/image6.png" ContentType="image/png"/>
  <Override PartName="/ppt/media/image8.png" ContentType="image/png"/>
  <Override PartName="/ppt/media/image10.png" ContentType="image/png"/>
  <Override PartName="/ppt/media/image37.jpeg" ContentType="image/jpeg"/>
  <Override PartName="/ppt/media/image21.png" ContentType="image/png"/>
  <Override PartName="/ppt/media/image30.png" ContentType="image/png"/>
  <Override PartName="/ppt/media/image14.png" ContentType="image/png"/>
  <Override PartName="/ppt/media/image23.png" ContentType="image/png"/>
  <Override PartName="/ppt/media/image41.png" ContentType="image/png"/>
  <Override PartName="/ppt/media/image16.png" ContentType="image/png"/>
  <Override PartName="/ppt/media/image25.png" ContentType="image/png"/>
  <Override PartName="/ppt/media/image18.png" ContentType="image/png"/>
  <Override PartName="/ppt/media/image27.png" ContentType="image/png"/>
  <Override PartName="/ppt/media/image36.png" ContentType="image/png"/>
  <Override PartName="/ppt/media/image1.png" ContentType="image/png"/>
  <Override PartName="/ppt/media/image38.png" ContentType="image/png"/>
  <Override PartName="/ppt/media/image32.jpeg" ContentType="image/jpeg"/>
  <Override PartName="/ppt/media/image3.png" ContentType="image/png"/>
  <Override PartName="/ppt/media/image5.png" ContentType="image/png"/>
  <Override PartName="/ppt/media/image34.jpeg" ContentType="image/jpeg"/>
  <Override PartName="/ppt/media/image29.jpeg" ContentType="image/jpeg"/>
  <Override PartName="/ppt/media/image7.png" ContentType="image/png"/>
  <Override PartName="/ppt/slideLayouts/slideLayout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6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bIns="0" lIns="0" rIns="0" tIns="0" wrap="none"/>
          <a:p>
            <a:r>
              <a:rPr lang="fr-FR"/>
              <a:t>Click to edit the notes format</a:t>
            </a:r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bIns="0" lIns="0" rIns="0" tIns="0" wrap="none"/>
          <a:p>
            <a:r>
              <a:rPr lang="fr-FR"/>
              <a:t>&lt;header&gt;</a:t>
            </a:r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fr-FR"/>
              <a:t>&lt;date/time&gt;</a:t>
            </a:r>
            <a:endParaRPr/>
          </a:p>
        </p:txBody>
      </p:sp>
      <p:sp>
        <p:nvSpPr>
          <p:cNvPr id="3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fr-FR"/>
              <a:t>&lt;footer&gt;</a:t>
            </a:r>
            <a:endParaRPr/>
          </a:p>
        </p:txBody>
      </p:sp>
      <p:sp>
        <p:nvSpPr>
          <p:cNvPr id="3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F1D1F1C1-8131-41F1-91A1-F1415181D1E1}" type="slidenum">
              <a:rPr lang="fr-FR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1796120" cy="1179612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231" name="CustomShape 2"/>
          <p:cNvSpPr/>
          <p:nvPr/>
        </p:nvSpPr>
        <p:spPr>
          <a:xfrm>
            <a:off x="0" y="0"/>
            <a:ext cx="11796120" cy="11796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310001F1-71B1-4181-81B1-C181B101C1C1}" type="slidenum">
              <a:rPr lang="fr-FR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00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04600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992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000" cy="39772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00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320" cy="3450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992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04564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952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fr-FR"/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000" cy="3976920"/>
          </a:xfrm>
          <a:prstGeom prst="rect">
            <a:avLst/>
          </a:prstGeom>
        </p:spPr>
        <p:txBody>
          <a:bodyPr bIns="0" lIns="0" rIns="0" tIns="0" wrap="none"/>
          <a:p>
            <a:r>
              <a:rPr lang="fr-FR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jpe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jpe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792000" y="825120"/>
            <a:ext cx="7771320" cy="146880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b="1" lang="fr-FR" sz="4400">
                <a:solidFill>
                  <a:srgbClr val="000000"/>
                </a:solidFill>
                <a:latin typeface="Arial Black"/>
              </a:rPr>
              <a:t>Projet Association</a:t>
            </a:r>
            <a:endParaRPr/>
          </a:p>
        </p:txBody>
      </p:sp>
      <p:pic>
        <p:nvPicPr>
          <p:cNvPr descr="" id="40" name="Imag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8920" cy="468360"/>
          </a:xfrm>
          <a:prstGeom prst="rect">
            <a:avLst/>
          </a:prstGeom>
        </p:spPr>
      </p:pic>
      <p:pic>
        <p:nvPicPr>
          <p:cNvPr descr="" id="41" name="Imag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653480" y="2376000"/>
            <a:ext cx="5906520" cy="1970640"/>
          </a:xfrm>
          <a:prstGeom prst="rect">
            <a:avLst/>
          </a:prstGeom>
          <a:ln w="76320">
            <a:solidFill>
              <a:srgbClr val="eaeaea"/>
            </a:solidFill>
            <a:miter/>
          </a:ln>
        </p:spPr>
      </p:pic>
      <p:sp>
        <p:nvSpPr>
          <p:cNvPr id="42" name="CustomShape 2"/>
          <p:cNvSpPr/>
          <p:nvPr/>
        </p:nvSpPr>
        <p:spPr>
          <a:xfrm>
            <a:off x="1656000" y="6404040"/>
            <a:ext cx="597600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  <p:sp>
        <p:nvSpPr>
          <p:cNvPr id="43" name="CustomShape 3"/>
          <p:cNvSpPr/>
          <p:nvPr/>
        </p:nvSpPr>
        <p:spPr>
          <a:xfrm>
            <a:off x="0" y="0"/>
            <a:ext cx="11796120" cy="11796120"/>
          </a:xfrm>
          <a:prstGeom prst="rect">
            <a:avLst/>
          </a:prstGeom>
        </p:spPr>
      </p:sp>
      <p:sp>
        <p:nvSpPr>
          <p:cNvPr id="44" name="CustomShape 4"/>
          <p:cNvSpPr/>
          <p:nvPr/>
        </p:nvSpPr>
        <p:spPr>
          <a:xfrm>
            <a:off x="2843640" y="4464000"/>
            <a:ext cx="4068360" cy="18442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Arial Black"/>
              </a:rPr>
              <a:t>EQUIPE DU TRAVAIL :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Arial Black"/>
              </a:rPr>
              <a:t>ALARCON Leonardo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Arial Black"/>
              </a:rPr>
              <a:t>LE COQ Gildas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Arial Black"/>
              </a:rPr>
              <a:t>MORALES Jorge Miguel</a:t>
            </a:r>
            <a:endParaRPr/>
          </a:p>
        </p:txBody>
      </p:sp>
      <p:sp>
        <p:nvSpPr>
          <p:cNvPr id="45" name="CustomShape 5"/>
          <p:cNvSpPr/>
          <p:nvPr/>
        </p:nvSpPr>
        <p:spPr>
          <a:xfrm>
            <a:off x="8784360" y="6480360"/>
            <a:ext cx="35892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11216171-A1F1-4131-9171-A1A11161F13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</p:spTree>
  </p:cSld>
  <p:timing>
    <p:tnLst>
      <p:par>
        <p:cTn dur="indefinite" id="1" nodeType="tmRoot" restart="never">
          <p:childTnLst>
            <p:seq>
              <p:cTn id="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685800" y="511560"/>
            <a:ext cx="7771320" cy="146880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Réalisation</a:t>
            </a:r>
            <a:endParaRPr/>
          </a:p>
        </p:txBody>
      </p:sp>
      <p:sp>
        <p:nvSpPr>
          <p:cNvPr id="108" name="CustomShape 2"/>
          <p:cNvSpPr/>
          <p:nvPr/>
        </p:nvSpPr>
        <p:spPr>
          <a:xfrm>
            <a:off x="1371600" y="1440000"/>
            <a:ext cx="6399720" cy="17514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Une table =&gt; un modèle</a:t>
            </a:r>
            <a:endParaRPr/>
          </a:p>
        </p:txBody>
      </p:sp>
      <p:sp>
        <p:nvSpPr>
          <p:cNvPr id="109" name="CustomShape 3"/>
          <p:cNvSpPr/>
          <p:nvPr/>
        </p:nvSpPr>
        <p:spPr>
          <a:xfrm>
            <a:off x="8640000" y="6494040"/>
            <a:ext cx="47772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F1515121-D1D1-4101-8111-F1119141A1E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110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8920" cy="468360"/>
          </a:xfrm>
          <a:prstGeom prst="rect">
            <a:avLst/>
          </a:prstGeom>
        </p:spPr>
      </p:pic>
      <p:sp>
        <p:nvSpPr>
          <p:cNvPr id="111" name="CustomShape 4"/>
          <p:cNvSpPr/>
          <p:nvPr/>
        </p:nvSpPr>
        <p:spPr>
          <a:xfrm>
            <a:off x="1259640" y="0"/>
            <a:ext cx="7847640" cy="51156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-Réalisation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-Model Vue Contrôleur -Avantages / inconvénients -Améliorations possibles</a:t>
            </a:r>
            <a:endParaRPr/>
          </a:p>
        </p:txBody>
      </p:sp>
      <p:pic>
        <p:nvPicPr>
          <p:cNvPr descr="" id="112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256000" y="2296440"/>
            <a:ext cx="2478960" cy="3463560"/>
          </a:xfrm>
          <a:prstGeom prst="rect">
            <a:avLst/>
          </a:prstGeom>
        </p:spPr>
      </p:pic>
      <p:sp>
        <p:nvSpPr>
          <p:cNvPr id="113" name="CustomShape 5"/>
          <p:cNvSpPr/>
          <p:nvPr/>
        </p:nvSpPr>
        <p:spPr>
          <a:xfrm>
            <a:off x="4224240" y="3861000"/>
            <a:ext cx="1031760" cy="430920"/>
          </a:xfrm>
          <a:prstGeom prst="rect">
            <a:avLst/>
          </a:prstGeom>
          <a:solidFill>
            <a:srgbClr val="4f81bd"/>
          </a:solidFill>
          <a:ln w="38160">
            <a:solidFill>
              <a:srgbClr val="ffffff"/>
            </a:solidFill>
            <a:round/>
          </a:ln>
        </p:spPr>
      </p:sp>
      <p:sp>
        <p:nvSpPr>
          <p:cNvPr id="114" name="CustomShape 6"/>
          <p:cNvSpPr/>
          <p:nvPr/>
        </p:nvSpPr>
        <p:spPr>
          <a:xfrm>
            <a:off x="1296000" y="6480000"/>
            <a:ext cx="597600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  <p:graphicFrame>
        <p:nvGraphicFramePr>
          <p:cNvPr id="115" name="Table 7"/>
          <p:cNvGraphicFramePr/>
          <p:nvPr/>
        </p:nvGraphicFramePr>
        <p:xfrm>
          <a:off x="1224000" y="2013120"/>
          <a:ext cx="3000240" cy="4146120"/>
        </p:xfrm>
        <a:graphic>
          <a:graphicData uri="http://schemas.openxmlformats.org/drawingml/2006/table">
            <a:tbl>
              <a:tblPr/>
              <a:tblGrid>
                <a:gridCol w="1375200"/>
                <a:gridCol w="1625040"/>
              </a:tblGrid>
              <a:tr h="552960">
                <a:tc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>
                          <a:solidFill>
                            <a:srgbClr val="ffffff"/>
                          </a:solidFill>
                          <a:latin typeface="Calibri"/>
                        </a:rPr>
                        <a:t>ADHERENT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ID_ADH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 PK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MDP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NOM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PRENOM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ADRESSE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CP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VILLE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PAYS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dur="indefinite" id="19" nodeType="tmRoot" restart="never">
          <p:childTnLst>
            <p:seq>
              <p:cTn id="2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685800" y="511560"/>
            <a:ext cx="7771320" cy="146880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Réalisation</a:t>
            </a:r>
            <a:endParaRPr/>
          </a:p>
        </p:txBody>
      </p:sp>
      <p:sp>
        <p:nvSpPr>
          <p:cNvPr id="117" name="CustomShape 2"/>
          <p:cNvSpPr/>
          <p:nvPr/>
        </p:nvSpPr>
        <p:spPr>
          <a:xfrm>
            <a:off x="1371600" y="1560600"/>
            <a:ext cx="6399720" cy="17514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Une table =&gt; un modèle</a:t>
            </a:r>
            <a:endParaRPr/>
          </a:p>
        </p:txBody>
      </p:sp>
      <p:sp>
        <p:nvSpPr>
          <p:cNvPr id="118" name="CustomShape 3"/>
          <p:cNvSpPr/>
          <p:nvPr/>
        </p:nvSpPr>
        <p:spPr>
          <a:xfrm>
            <a:off x="8640000" y="6480000"/>
            <a:ext cx="47772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01912101-B141-4171-A151-D1B1C151D1F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119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8920" cy="468360"/>
          </a:xfrm>
          <a:prstGeom prst="rect">
            <a:avLst/>
          </a:prstGeom>
        </p:spPr>
      </p:pic>
      <p:sp>
        <p:nvSpPr>
          <p:cNvPr id="120" name="CustomShape 4"/>
          <p:cNvSpPr/>
          <p:nvPr/>
        </p:nvSpPr>
        <p:spPr>
          <a:xfrm>
            <a:off x="1259640" y="0"/>
            <a:ext cx="7847640" cy="51156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-Réalisation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-Model Vue Contrôleur -Avantages / inconvénients -Améliorations possibles</a:t>
            </a:r>
            <a:endParaRPr/>
          </a:p>
        </p:txBody>
      </p:sp>
      <p:pic>
        <p:nvPicPr>
          <p:cNvPr descr="" id="121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032080" y="3056040"/>
            <a:ext cx="3571200" cy="2027880"/>
          </a:xfrm>
          <a:prstGeom prst="rect">
            <a:avLst/>
          </a:prstGeom>
        </p:spPr>
      </p:pic>
      <p:sp>
        <p:nvSpPr>
          <p:cNvPr id="122" name="CustomShape 5"/>
          <p:cNvSpPr/>
          <p:nvPr/>
        </p:nvSpPr>
        <p:spPr>
          <a:xfrm>
            <a:off x="4140000" y="3861000"/>
            <a:ext cx="898920" cy="430920"/>
          </a:xfrm>
          <a:prstGeom prst="rect">
            <a:avLst/>
          </a:prstGeom>
          <a:solidFill>
            <a:srgbClr val="4f81bd"/>
          </a:solidFill>
          <a:ln w="38160">
            <a:solidFill>
              <a:srgbClr val="ffffff"/>
            </a:solidFill>
            <a:round/>
          </a:ln>
        </p:spPr>
      </p:sp>
      <p:sp>
        <p:nvSpPr>
          <p:cNvPr id="123" name="CustomShape 6"/>
          <p:cNvSpPr/>
          <p:nvPr/>
        </p:nvSpPr>
        <p:spPr>
          <a:xfrm>
            <a:off x="1678320" y="6472440"/>
            <a:ext cx="597600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  <p:graphicFrame>
        <p:nvGraphicFramePr>
          <p:cNvPr id="124" name="Table 7"/>
          <p:cNvGraphicFramePr/>
          <p:nvPr/>
        </p:nvGraphicFramePr>
        <p:xfrm>
          <a:off x="945360" y="2339640"/>
          <a:ext cx="3177360" cy="3779640"/>
        </p:xfrm>
        <a:graphic>
          <a:graphicData uri="http://schemas.openxmlformats.org/drawingml/2006/table">
            <a:tbl>
              <a:tblPr/>
              <a:tblGrid>
                <a:gridCol w="1612800"/>
                <a:gridCol w="1564560"/>
              </a:tblGrid>
              <a:tr h="62244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600">
                          <a:solidFill>
                            <a:srgbClr val="ffffff"/>
                          </a:solidFill>
                          <a:latin typeface="Calibri"/>
                        </a:rPr>
                        <a:t>COMMANDE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80604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ID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PK Auto Generated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CODE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INTEGER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ID_ADH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QUANTITE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INTEGER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DATE_COMMANDE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DATENOT NULL</a:t>
                      </a:r>
                      <a:endParaRPr/>
                    </a:p>
                  </a:txBody>
                  <a:tcPr/>
                </a:tc>
              </a:tr>
              <a:tr h="27036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ID_ADH_FK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FOREIGN KEY</a:t>
                      </a:r>
                      <a:endParaRPr/>
                    </a:p>
                  </a:txBody>
                  <a:tcPr/>
                </a:tc>
              </a:tr>
              <a:tr h="27036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CODE_FK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FOREIGN KEY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dur="indefinite" id="21" nodeType="tmRoot" restart="never">
          <p:childTnLst>
            <p:seq>
              <p:cTn id="2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720000" y="504000"/>
            <a:ext cx="7771320" cy="146880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Réalisation</a:t>
            </a:r>
            <a:endParaRPr/>
          </a:p>
        </p:txBody>
      </p:sp>
      <p:sp>
        <p:nvSpPr>
          <p:cNvPr id="126" name="CustomShape 2"/>
          <p:cNvSpPr/>
          <p:nvPr/>
        </p:nvSpPr>
        <p:spPr>
          <a:xfrm>
            <a:off x="1376280" y="1488600"/>
            <a:ext cx="6399720" cy="17514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Une table =&gt; un model</a:t>
            </a:r>
            <a:endParaRPr/>
          </a:p>
        </p:txBody>
      </p:sp>
      <p:sp>
        <p:nvSpPr>
          <p:cNvPr id="127" name="CustomShape 3"/>
          <p:cNvSpPr/>
          <p:nvPr/>
        </p:nvSpPr>
        <p:spPr>
          <a:xfrm>
            <a:off x="8712000" y="6480000"/>
            <a:ext cx="40572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81B10171-1101-4171-A1B1-E1F16131718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128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8920" cy="468360"/>
          </a:xfrm>
          <a:prstGeom prst="rect">
            <a:avLst/>
          </a:prstGeom>
        </p:spPr>
      </p:pic>
      <p:sp>
        <p:nvSpPr>
          <p:cNvPr id="129" name="CustomShape 4"/>
          <p:cNvSpPr/>
          <p:nvPr/>
        </p:nvSpPr>
        <p:spPr>
          <a:xfrm>
            <a:off x="1259640" y="0"/>
            <a:ext cx="7847640" cy="51156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-Réalisation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-Model Vue Contrôleur -Avantages / inconvénients -Améliorations possibles</a:t>
            </a:r>
            <a:endParaRPr/>
          </a:p>
        </p:txBody>
      </p:sp>
      <p:pic>
        <p:nvPicPr>
          <p:cNvPr descr="" id="130" name="Imag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051160" y="3213000"/>
            <a:ext cx="3552120" cy="1780200"/>
          </a:xfrm>
          <a:prstGeom prst="rect">
            <a:avLst/>
          </a:prstGeom>
        </p:spPr>
      </p:pic>
      <p:sp>
        <p:nvSpPr>
          <p:cNvPr id="131" name="CustomShape 5"/>
          <p:cNvSpPr/>
          <p:nvPr/>
        </p:nvSpPr>
        <p:spPr>
          <a:xfrm>
            <a:off x="4140000" y="3861000"/>
            <a:ext cx="898920" cy="430920"/>
          </a:xfrm>
          <a:prstGeom prst="rect">
            <a:avLst/>
          </a:prstGeom>
          <a:solidFill>
            <a:srgbClr val="4f81bd"/>
          </a:solidFill>
          <a:ln w="38160">
            <a:solidFill>
              <a:srgbClr val="ffffff"/>
            </a:solidFill>
            <a:round/>
          </a:ln>
        </p:spPr>
      </p:sp>
      <p:sp>
        <p:nvSpPr>
          <p:cNvPr id="132" name="CustomShape 6"/>
          <p:cNvSpPr/>
          <p:nvPr/>
        </p:nvSpPr>
        <p:spPr>
          <a:xfrm>
            <a:off x="1678320" y="6472440"/>
            <a:ext cx="597600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  <p:graphicFrame>
        <p:nvGraphicFramePr>
          <p:cNvPr id="133" name="Table 7"/>
          <p:cNvGraphicFramePr/>
          <p:nvPr/>
        </p:nvGraphicFramePr>
        <p:xfrm>
          <a:off x="1727640" y="2581560"/>
          <a:ext cx="2375280" cy="1788840"/>
        </p:xfrm>
        <a:graphic>
          <a:graphicData uri="http://schemas.openxmlformats.org/drawingml/2006/table">
            <a:tbl>
              <a:tblPr/>
              <a:tblGrid>
                <a:gridCol w="735480"/>
                <a:gridCol w="1658520"/>
              </a:tblGrid>
              <a:tr h="887760">
                <a:tc>
                  <a:tcPr/>
                </a:tc>
                <a:tc>
                  <a:txBody>
                    <a:bodyPr bIns="46800" lIns="90000" rIns="90000" tIns="46800" wrap="none"/>
                    <a:p>
                      <a:r>
                        <a:rPr b="1" lang="fr-FR" sz="1600">
                          <a:solidFill>
                            <a:srgbClr val="ffffff"/>
                          </a:solidFill>
                          <a:latin typeface="Calibri"/>
                        </a:rPr>
                        <a:t>CATALOGUE</a:t>
                      </a:r>
                      <a:endParaRPr/>
                    </a:p>
                  </a:txBody>
                  <a:tcPr/>
                </a:tc>
              </a:tr>
              <a:tr h="62748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100">
                          <a:solidFill>
                            <a:srgbClr val="000000"/>
                          </a:solidFill>
                          <a:latin typeface="Calibri"/>
                        </a:rPr>
                        <a:t>CODE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100">
                          <a:solidFill>
                            <a:srgbClr val="000000"/>
                          </a:solidFill>
                          <a:latin typeface="Calibri"/>
                        </a:rPr>
                        <a:t>INTEGER NOT NULL PK Auto Generated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100">
                          <a:solidFill>
                            <a:srgbClr val="000000"/>
                          </a:solidFill>
                          <a:latin typeface="Calibri"/>
                        </a:rPr>
                        <a:t>NOM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1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100">
                          <a:solidFill>
                            <a:srgbClr val="000000"/>
                          </a:solidFill>
                          <a:latin typeface="Calibri"/>
                        </a:rPr>
                        <a:t>PRIX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100">
                          <a:solidFill>
                            <a:srgbClr val="000000"/>
                          </a:solidFill>
                          <a:latin typeface="Calibri"/>
                        </a:rPr>
                        <a:t>DOUBLE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100">
                          <a:solidFill>
                            <a:srgbClr val="000000"/>
                          </a:solidFill>
                          <a:latin typeface="Calibri"/>
                        </a:rPr>
                        <a:t>STOCK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100">
                          <a:solidFill>
                            <a:srgbClr val="000000"/>
                          </a:solidFill>
                          <a:latin typeface="Calibri"/>
                        </a:rPr>
                        <a:t>INTEGERNOT NULL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dur="indefinite" id="23" nodeType="tmRoot" restart="never">
          <p:childTnLst>
            <p:seq>
              <p:cTn id="2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720000" y="547200"/>
            <a:ext cx="7771320" cy="146880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Réalisation</a:t>
            </a:r>
            <a:endParaRPr/>
          </a:p>
        </p:txBody>
      </p:sp>
      <p:sp>
        <p:nvSpPr>
          <p:cNvPr id="135" name="CustomShape 2"/>
          <p:cNvSpPr/>
          <p:nvPr/>
        </p:nvSpPr>
        <p:spPr>
          <a:xfrm>
            <a:off x="0" y="1560600"/>
            <a:ext cx="9144000" cy="17514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Chaque modèle à son service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=&gt; contrôleur</a:t>
            </a:r>
            <a:endParaRPr/>
          </a:p>
        </p:txBody>
      </p:sp>
      <p:sp>
        <p:nvSpPr>
          <p:cNvPr id="136" name="CustomShape 3"/>
          <p:cNvSpPr/>
          <p:nvPr/>
        </p:nvSpPr>
        <p:spPr>
          <a:xfrm>
            <a:off x="8640000" y="6480000"/>
            <a:ext cx="47772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01D131E1-B161-4171-9141-312131B1B10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137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8920" cy="468360"/>
          </a:xfrm>
          <a:prstGeom prst="rect">
            <a:avLst/>
          </a:prstGeom>
        </p:spPr>
      </p:pic>
      <p:sp>
        <p:nvSpPr>
          <p:cNvPr id="138" name="CustomShape 4"/>
          <p:cNvSpPr/>
          <p:nvPr/>
        </p:nvSpPr>
        <p:spPr>
          <a:xfrm>
            <a:off x="1259640" y="0"/>
            <a:ext cx="7847640" cy="51156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-Réalisation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-Model Vue Contrôleur -Avantages / inconvénients -Améliorations possibles</a:t>
            </a:r>
            <a:endParaRPr/>
          </a:p>
        </p:txBody>
      </p:sp>
      <p:pic>
        <p:nvPicPr>
          <p:cNvPr descr="" id="139" name="Imag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720000" y="2692800"/>
            <a:ext cx="2370600" cy="2923200"/>
          </a:xfrm>
          <a:prstGeom prst="rect">
            <a:avLst/>
          </a:prstGeom>
        </p:spPr>
      </p:pic>
      <p:graphicFrame>
        <p:nvGraphicFramePr>
          <p:cNvPr id="140" name="Table 5"/>
          <p:cNvGraphicFramePr/>
          <p:nvPr/>
        </p:nvGraphicFramePr>
        <p:xfrm>
          <a:off x="4065480" y="2687040"/>
          <a:ext cx="4500000" cy="3532320"/>
        </p:xfrm>
        <a:graphic>
          <a:graphicData uri="http://schemas.openxmlformats.org/drawingml/2006/table">
            <a:tbl>
              <a:tblPr/>
              <a:tblGrid>
                <a:gridCol w="4500000"/>
              </a:tblGrid>
              <a:tr h="3571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>
                          <a:solidFill>
                            <a:srgbClr val="c00000"/>
                          </a:solidFill>
                          <a:latin typeface="Calibri"/>
                        </a:rPr>
                        <a:t>public</a:t>
                      </a: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 Adherent find(String id);</a:t>
                      </a:r>
                      <a:endParaRPr/>
                    </a:p>
                  </a:txBody>
                  <a:tcPr/>
                </a:tc>
              </a:tr>
              <a:tr h="3571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>
                          <a:solidFill>
                            <a:srgbClr val="c00000"/>
                          </a:solidFill>
                          <a:latin typeface="Calibri"/>
                        </a:rPr>
                        <a:t>public</a:t>
                      </a: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1" lang="fr-FR">
                          <a:solidFill>
                            <a:srgbClr val="c00000"/>
                          </a:solidFill>
                          <a:latin typeface="Calibri"/>
                        </a:rPr>
                        <a:t>void </a:t>
                      </a: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delete(String id);</a:t>
                      </a:r>
                      <a:endParaRPr/>
                    </a:p>
                  </a:txBody>
                  <a:tcPr/>
                </a:tc>
              </a:tr>
              <a:tr h="62244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>
                          <a:solidFill>
                            <a:srgbClr val="c00000"/>
                          </a:solidFill>
                          <a:latin typeface="Calibri"/>
                        </a:rPr>
                        <a:t>public</a:t>
                      </a: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1" lang="fr-FR">
                          <a:solidFill>
                            <a:srgbClr val="c00000"/>
                          </a:solidFill>
                          <a:latin typeface="Calibri"/>
                        </a:rPr>
                        <a:t>void</a:t>
                      </a: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 delete(Adherent adherent);</a:t>
                      </a:r>
                      <a:endParaRPr/>
                    </a:p>
                  </a:txBody>
                  <a:tcPr/>
                </a:tc>
              </a:tr>
              <a:tr h="62244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>
                          <a:solidFill>
                            <a:srgbClr val="c00000"/>
                          </a:solidFill>
                          <a:latin typeface="Calibri"/>
                        </a:rPr>
                        <a:t>public void</a:t>
                      </a: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 create(Adherent adherent);</a:t>
                      </a:r>
                      <a:endParaRPr/>
                    </a:p>
                  </a:txBody>
                  <a:tcPr/>
                </a:tc>
              </a:tr>
              <a:tr h="62244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>
                          <a:solidFill>
                            <a:srgbClr val="c00000"/>
                          </a:solidFill>
                          <a:latin typeface="Calibri"/>
                        </a:rPr>
                        <a:t>public</a:t>
                      </a: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1" lang="fr-FR">
                          <a:solidFill>
                            <a:srgbClr val="c00000"/>
                          </a:solidFill>
                          <a:latin typeface="Calibri"/>
                        </a:rPr>
                        <a:t>void</a:t>
                      </a: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 update(Adherent adherent);</a:t>
                      </a:r>
                      <a:endParaRPr/>
                    </a:p>
                  </a:txBody>
                  <a:tcPr/>
                </a:tc>
              </a:tr>
              <a:tr h="3571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>
                          <a:solidFill>
                            <a:srgbClr val="c00000"/>
                          </a:solidFill>
                          <a:latin typeface="Calibri"/>
                        </a:rPr>
                        <a:t>public</a:t>
                      </a: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1" lang="fr-FR">
                          <a:solidFill>
                            <a:srgbClr val="c00000"/>
                          </a:solidFill>
                          <a:latin typeface="Calibri"/>
                        </a:rPr>
                        <a:t>void</a:t>
                      </a: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 closeConnection();</a:t>
                      </a:r>
                      <a:endParaRPr/>
                    </a:p>
                  </a:txBody>
                  <a:tcPr/>
                </a:tc>
              </a:tr>
              <a:tr h="3571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>
                          <a:solidFill>
                            <a:srgbClr val="c00000"/>
                          </a:solidFill>
                          <a:latin typeface="Calibri"/>
                        </a:rPr>
                        <a:t>public</a:t>
                      </a: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 List&lt;Adherent&gt; listAll();</a:t>
                      </a:r>
                      <a:endParaRPr/>
                    </a:p>
                  </a:txBody>
                  <a:tcPr/>
                </a:tc>
              </a:tr>
              <a:tr h="3571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1" name="CustomShape 6"/>
          <p:cNvSpPr/>
          <p:nvPr/>
        </p:nvSpPr>
        <p:spPr>
          <a:xfrm>
            <a:off x="3091680" y="3993120"/>
            <a:ext cx="975240" cy="930960"/>
          </a:xfrm>
          <a:prstGeom prst="straightConnector1">
            <a:avLst/>
          </a:prstGeom>
          <a:ln w="25560">
            <a:solidFill>
              <a:srgbClr val="c0504d"/>
            </a:solidFill>
            <a:round/>
            <a:headEnd len="med" type="triangle" w="med"/>
            <a:tailEnd len="med" type="triangle" w="med"/>
          </a:ln>
        </p:spPr>
      </p:sp>
      <p:sp>
        <p:nvSpPr>
          <p:cNvPr id="142" name="CustomShape 7"/>
          <p:cNvSpPr/>
          <p:nvPr/>
        </p:nvSpPr>
        <p:spPr>
          <a:xfrm>
            <a:off x="3091680" y="3993120"/>
            <a:ext cx="975240" cy="570960"/>
          </a:xfrm>
          <a:prstGeom prst="straightConnector1">
            <a:avLst/>
          </a:prstGeom>
          <a:ln w="25560">
            <a:solidFill>
              <a:srgbClr val="c0504d"/>
            </a:solidFill>
            <a:round/>
            <a:headEnd len="med" type="triangle" w="med"/>
            <a:tailEnd len="med" type="triangle" w="med"/>
          </a:ln>
        </p:spPr>
      </p:sp>
      <p:sp>
        <p:nvSpPr>
          <p:cNvPr id="143" name="CustomShape 8"/>
          <p:cNvSpPr/>
          <p:nvPr/>
        </p:nvSpPr>
        <p:spPr>
          <a:xfrm>
            <a:off x="3075120" y="3993120"/>
            <a:ext cx="991800" cy="210600"/>
          </a:xfrm>
          <a:prstGeom prst="straightConnector1">
            <a:avLst/>
          </a:prstGeom>
          <a:ln w="25560">
            <a:solidFill>
              <a:srgbClr val="c0504d"/>
            </a:solidFill>
            <a:round/>
            <a:headEnd len="med" type="triangle" w="med"/>
            <a:tailEnd len="med" type="triangle" w="med"/>
          </a:ln>
        </p:spPr>
      </p:sp>
      <p:sp>
        <p:nvSpPr>
          <p:cNvPr id="144" name="CustomShape 9"/>
          <p:cNvSpPr/>
          <p:nvPr/>
        </p:nvSpPr>
        <p:spPr>
          <a:xfrm>
            <a:off x="3099960" y="3844080"/>
            <a:ext cx="975240" cy="147240"/>
          </a:xfrm>
          <a:prstGeom prst="straightConnector1">
            <a:avLst/>
          </a:prstGeom>
          <a:ln w="25560">
            <a:solidFill>
              <a:srgbClr val="c0504d"/>
            </a:solidFill>
            <a:round/>
            <a:headEnd len="med" type="triangle" w="med"/>
            <a:tailEnd len="med" type="triangle" w="med"/>
          </a:ln>
        </p:spPr>
      </p:sp>
      <p:sp>
        <p:nvSpPr>
          <p:cNvPr id="145" name="CustomShape 10"/>
          <p:cNvSpPr/>
          <p:nvPr/>
        </p:nvSpPr>
        <p:spPr>
          <a:xfrm>
            <a:off x="3091680" y="3412080"/>
            <a:ext cx="975240" cy="579240"/>
          </a:xfrm>
          <a:prstGeom prst="straightConnector1">
            <a:avLst/>
          </a:prstGeom>
          <a:ln w="25560">
            <a:solidFill>
              <a:srgbClr val="c0504d"/>
            </a:solidFill>
            <a:round/>
            <a:headEnd len="med" type="triangle" w="med"/>
            <a:tailEnd len="med" type="triangle" w="med"/>
          </a:ln>
        </p:spPr>
      </p:sp>
      <p:sp>
        <p:nvSpPr>
          <p:cNvPr id="146" name="CustomShape 11"/>
          <p:cNvSpPr/>
          <p:nvPr/>
        </p:nvSpPr>
        <p:spPr>
          <a:xfrm>
            <a:off x="3083400" y="3052080"/>
            <a:ext cx="991440" cy="939240"/>
          </a:xfrm>
          <a:prstGeom prst="straightConnector1">
            <a:avLst/>
          </a:prstGeom>
          <a:ln w="25560">
            <a:solidFill>
              <a:srgbClr val="c0504d"/>
            </a:solidFill>
            <a:round/>
            <a:headEnd len="med" type="triangle" w="med"/>
            <a:tailEnd len="med" type="triangle" w="med"/>
          </a:ln>
        </p:spPr>
      </p:sp>
      <p:sp>
        <p:nvSpPr>
          <p:cNvPr id="147" name="CustomShape 12"/>
          <p:cNvSpPr/>
          <p:nvPr/>
        </p:nvSpPr>
        <p:spPr>
          <a:xfrm>
            <a:off x="3099960" y="2692080"/>
            <a:ext cx="975240" cy="1299240"/>
          </a:xfrm>
          <a:prstGeom prst="straightConnector1">
            <a:avLst/>
          </a:prstGeom>
          <a:ln w="25560">
            <a:solidFill>
              <a:srgbClr val="c0504d"/>
            </a:solidFill>
            <a:round/>
            <a:headEnd len="med" type="triangle" w="med"/>
            <a:tailEnd len="med" type="triangle" w="med"/>
          </a:ln>
        </p:spPr>
      </p:sp>
      <p:sp>
        <p:nvSpPr>
          <p:cNvPr id="148" name="CustomShape 13"/>
          <p:cNvSpPr/>
          <p:nvPr/>
        </p:nvSpPr>
        <p:spPr>
          <a:xfrm>
            <a:off x="3075120" y="4032360"/>
            <a:ext cx="999720" cy="1260000"/>
          </a:xfrm>
          <a:prstGeom prst="straightConnector1">
            <a:avLst/>
          </a:prstGeom>
          <a:ln w="25560">
            <a:solidFill>
              <a:srgbClr val="c0504d"/>
            </a:solidFill>
            <a:round/>
            <a:headEnd len="med" type="triangle" w="med"/>
            <a:tailEnd len="med" type="triangle" w="med"/>
          </a:ln>
        </p:spPr>
      </p:sp>
      <p:sp>
        <p:nvSpPr>
          <p:cNvPr id="149" name="CustomShape 14"/>
          <p:cNvSpPr/>
          <p:nvPr/>
        </p:nvSpPr>
        <p:spPr>
          <a:xfrm>
            <a:off x="1678320" y="6472440"/>
            <a:ext cx="597600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</p:spTree>
  </p:cSld>
  <p:timing>
    <p:tnLst>
      <p:par>
        <p:cTn dur="indefinite" id="25" nodeType="tmRoot" restart="never">
          <p:childTnLst>
            <p:seq>
              <p:cTn id="2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685800" y="806760"/>
            <a:ext cx="7771320" cy="146880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Réalisation</a:t>
            </a:r>
            <a:endParaRPr/>
          </a:p>
        </p:txBody>
      </p:sp>
      <p:sp>
        <p:nvSpPr>
          <p:cNvPr id="151" name="CustomShape 2"/>
          <p:cNvSpPr/>
          <p:nvPr/>
        </p:nvSpPr>
        <p:spPr>
          <a:xfrm>
            <a:off x="1371600" y="1772640"/>
            <a:ext cx="6399720" cy="17514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Les données sont affichées sur les pages web =&gt; La vue</a:t>
            </a:r>
            <a:endParaRPr/>
          </a:p>
        </p:txBody>
      </p:sp>
      <p:sp>
        <p:nvSpPr>
          <p:cNvPr id="152" name="CustomShape 3"/>
          <p:cNvSpPr/>
          <p:nvPr/>
        </p:nvSpPr>
        <p:spPr>
          <a:xfrm>
            <a:off x="8594280" y="6480000"/>
            <a:ext cx="54972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41811121-71C1-4181-8191-D1711191612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153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8920" cy="468360"/>
          </a:xfrm>
          <a:prstGeom prst="rect">
            <a:avLst/>
          </a:prstGeom>
        </p:spPr>
      </p:pic>
      <p:sp>
        <p:nvSpPr>
          <p:cNvPr id="154" name="CustomShape 4"/>
          <p:cNvSpPr/>
          <p:nvPr/>
        </p:nvSpPr>
        <p:spPr>
          <a:xfrm>
            <a:off x="1259640" y="0"/>
            <a:ext cx="7847640" cy="51156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-Réalisation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-Model Vue Contrôleur -Avantages / inconvénients -Améliorations possibles</a:t>
            </a:r>
            <a:endParaRPr/>
          </a:p>
        </p:txBody>
      </p:sp>
      <p:pic>
        <p:nvPicPr>
          <p:cNvPr descr="" id="155" name="Imag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670200" y="4104000"/>
            <a:ext cx="5473800" cy="2223360"/>
          </a:xfrm>
          <a:prstGeom prst="rect">
            <a:avLst/>
          </a:prstGeom>
        </p:spPr>
      </p:pic>
      <p:sp>
        <p:nvSpPr>
          <p:cNvPr id="156" name="CustomShape 5"/>
          <p:cNvSpPr/>
          <p:nvPr/>
        </p:nvSpPr>
        <p:spPr>
          <a:xfrm>
            <a:off x="432000" y="3802320"/>
            <a:ext cx="2707200" cy="363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i="1" lang="fr-FR">
                <a:solidFill>
                  <a:srgbClr val="000000"/>
                </a:solidFill>
                <a:latin typeface="Calibri"/>
              </a:rPr>
              <a:t>nouveauadherent.jsp</a:t>
            </a:r>
            <a:endParaRPr/>
          </a:p>
        </p:txBody>
      </p:sp>
      <p:sp>
        <p:nvSpPr>
          <p:cNvPr id="157" name="CustomShape 6"/>
          <p:cNvSpPr/>
          <p:nvPr/>
        </p:nvSpPr>
        <p:spPr>
          <a:xfrm>
            <a:off x="3198240" y="3817080"/>
            <a:ext cx="898920" cy="430920"/>
          </a:xfrm>
          <a:prstGeom prst="rect">
            <a:avLst/>
          </a:prstGeom>
          <a:solidFill>
            <a:srgbClr val="4f81bd"/>
          </a:solidFill>
          <a:ln w="38160">
            <a:solidFill>
              <a:srgbClr val="ffffff"/>
            </a:solidFill>
            <a:round/>
          </a:ln>
        </p:spPr>
      </p:sp>
      <p:sp>
        <p:nvSpPr>
          <p:cNvPr id="158" name="CustomShape 7"/>
          <p:cNvSpPr/>
          <p:nvPr/>
        </p:nvSpPr>
        <p:spPr>
          <a:xfrm>
            <a:off x="1678320" y="6472800"/>
            <a:ext cx="597600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</p:spTree>
  </p:cSld>
  <p:timing>
    <p:tnLst>
      <p:par>
        <p:cTn dur="indefinite" id="27" nodeType="tmRoot" restart="never">
          <p:childTnLst>
            <p:seq>
              <p:cTn id="2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85800" y="330840"/>
            <a:ext cx="7771320" cy="146880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Réalisation</a:t>
            </a:r>
            <a:endParaRPr/>
          </a:p>
        </p:txBody>
      </p:sp>
      <p:sp>
        <p:nvSpPr>
          <p:cNvPr id="160" name="CustomShape 2"/>
          <p:cNvSpPr/>
          <p:nvPr/>
        </p:nvSpPr>
        <p:spPr>
          <a:xfrm>
            <a:off x="1303920" y="1200240"/>
            <a:ext cx="6399720" cy="17514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b="1" lang="fr-FR" sz="3200">
                <a:solidFill>
                  <a:srgbClr val="000000"/>
                </a:solidFill>
                <a:latin typeface="Calibri"/>
              </a:rPr>
              <a:t>Scénario </a:t>
            </a:r>
            <a:r>
              <a:rPr lang="fr-FR" sz="3200">
                <a:solidFill>
                  <a:srgbClr val="000000"/>
                </a:solidFill>
                <a:latin typeface="Calibri"/>
              </a:rPr>
              <a:t>: S'identifier</a:t>
            </a:r>
            <a:endParaRPr/>
          </a:p>
        </p:txBody>
      </p:sp>
      <p:sp>
        <p:nvSpPr>
          <p:cNvPr id="161" name="CustomShape 3"/>
          <p:cNvSpPr/>
          <p:nvPr/>
        </p:nvSpPr>
        <p:spPr>
          <a:xfrm>
            <a:off x="8640000" y="6480000"/>
            <a:ext cx="47772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11E14161-71C1-41E1-8181-314161C1218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162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8920" cy="468360"/>
          </a:xfrm>
          <a:prstGeom prst="rect">
            <a:avLst/>
          </a:prstGeom>
        </p:spPr>
      </p:pic>
      <p:sp>
        <p:nvSpPr>
          <p:cNvPr id="163" name="CustomShape 4"/>
          <p:cNvSpPr/>
          <p:nvPr/>
        </p:nvSpPr>
        <p:spPr>
          <a:xfrm>
            <a:off x="1259640" y="0"/>
            <a:ext cx="7847640" cy="51156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-Réalisation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-Model Vue Contrôleur -Avantages / inconvénients -Améliorations possibles</a:t>
            </a:r>
            <a:endParaRPr/>
          </a:p>
        </p:txBody>
      </p:sp>
      <p:pic>
        <p:nvPicPr>
          <p:cNvPr descr="" id="164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76000" y="1728000"/>
            <a:ext cx="7919640" cy="4704840"/>
          </a:xfrm>
          <a:prstGeom prst="rect">
            <a:avLst/>
          </a:prstGeom>
        </p:spPr>
      </p:pic>
      <p:sp>
        <p:nvSpPr>
          <p:cNvPr id="165" name="CustomShape 5"/>
          <p:cNvSpPr/>
          <p:nvPr/>
        </p:nvSpPr>
        <p:spPr>
          <a:xfrm>
            <a:off x="1678320" y="6472800"/>
            <a:ext cx="597600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</p:spTree>
  </p:cSld>
  <p:timing>
    <p:tnLst>
      <p:par>
        <p:cTn dur="indefinite" id="29" nodeType="tmRoot" restart="never">
          <p:childTnLst>
            <p:seq>
              <p:cTn id="3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685800" y="330840"/>
            <a:ext cx="7771320" cy="146880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Réalisation</a:t>
            </a:r>
            <a:endParaRPr/>
          </a:p>
        </p:txBody>
      </p:sp>
      <p:sp>
        <p:nvSpPr>
          <p:cNvPr id="167" name="CustomShape 2"/>
          <p:cNvSpPr/>
          <p:nvPr/>
        </p:nvSpPr>
        <p:spPr>
          <a:xfrm>
            <a:off x="1303920" y="1200240"/>
            <a:ext cx="6399720" cy="17514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b="1" lang="fr-FR" sz="3200">
                <a:solidFill>
                  <a:srgbClr val="000000"/>
                </a:solidFill>
                <a:latin typeface="Calibri"/>
              </a:rPr>
              <a:t>Scénario </a:t>
            </a:r>
            <a:r>
              <a:rPr lang="fr-FR" sz="3200">
                <a:solidFill>
                  <a:srgbClr val="000000"/>
                </a:solidFill>
                <a:latin typeface="Calibri"/>
              </a:rPr>
              <a:t>: Créer Compte</a:t>
            </a:r>
            <a:endParaRPr/>
          </a:p>
        </p:txBody>
      </p:sp>
      <p:sp>
        <p:nvSpPr>
          <p:cNvPr id="168" name="CustomShape 3"/>
          <p:cNvSpPr/>
          <p:nvPr/>
        </p:nvSpPr>
        <p:spPr>
          <a:xfrm>
            <a:off x="8666280" y="6480000"/>
            <a:ext cx="47772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B1E171C1-81F1-4161-91F1-81619181018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169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8920" cy="468360"/>
          </a:xfrm>
          <a:prstGeom prst="rect">
            <a:avLst/>
          </a:prstGeom>
        </p:spPr>
      </p:pic>
      <p:sp>
        <p:nvSpPr>
          <p:cNvPr id="170" name="CustomShape 4"/>
          <p:cNvSpPr/>
          <p:nvPr/>
        </p:nvSpPr>
        <p:spPr>
          <a:xfrm>
            <a:off x="1259640" y="0"/>
            <a:ext cx="7847640" cy="51156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-Réalisation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-Model Vue Contrôleur -Avantages / inconvénients -Améliorations possibles</a:t>
            </a:r>
            <a:endParaRPr/>
          </a:p>
        </p:txBody>
      </p:sp>
      <p:pic>
        <p:nvPicPr>
          <p:cNvPr descr="" id="171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288000" y="1800000"/>
            <a:ext cx="8567640" cy="4391640"/>
          </a:xfrm>
          <a:prstGeom prst="rect">
            <a:avLst/>
          </a:prstGeom>
        </p:spPr>
      </p:pic>
      <p:sp>
        <p:nvSpPr>
          <p:cNvPr id="172" name="CustomShape 5"/>
          <p:cNvSpPr/>
          <p:nvPr/>
        </p:nvSpPr>
        <p:spPr>
          <a:xfrm>
            <a:off x="1678320" y="6472800"/>
            <a:ext cx="597600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</p:spTree>
  </p:cSld>
  <p:timing>
    <p:tnLst>
      <p:par>
        <p:cTn dur="indefinite" id="31" nodeType="tmRoot" restart="never">
          <p:childTnLst>
            <p:seq>
              <p:cTn id="3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7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0000" y="2016000"/>
            <a:ext cx="7749720" cy="4484160"/>
          </a:xfrm>
          <a:prstGeom prst="rect">
            <a:avLst/>
          </a:prstGeom>
        </p:spPr>
      </p:pic>
      <p:sp>
        <p:nvSpPr>
          <p:cNvPr id="174" name="CustomShape 1"/>
          <p:cNvSpPr/>
          <p:nvPr/>
        </p:nvSpPr>
        <p:spPr>
          <a:xfrm>
            <a:off x="685800" y="402840"/>
            <a:ext cx="7771320" cy="146880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Réalisation</a:t>
            </a:r>
            <a:endParaRPr/>
          </a:p>
        </p:txBody>
      </p:sp>
      <p:sp>
        <p:nvSpPr>
          <p:cNvPr id="175" name="CustomShape 2"/>
          <p:cNvSpPr/>
          <p:nvPr/>
        </p:nvSpPr>
        <p:spPr>
          <a:xfrm>
            <a:off x="22320" y="1613160"/>
            <a:ext cx="9143640" cy="17514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b="1" lang="fr-FR" sz="2600">
                <a:solidFill>
                  <a:srgbClr val="000000"/>
                </a:solidFill>
                <a:latin typeface="Calibri"/>
              </a:rPr>
              <a:t>Scénario</a:t>
            </a:r>
            <a:r>
              <a:rPr lang="fr-FR" sz="2600">
                <a:solidFill>
                  <a:srgbClr val="000000"/>
                </a:solidFill>
                <a:latin typeface="Calibri"/>
              </a:rPr>
              <a:t> :Consulter catalogue / Commander article</a:t>
            </a:r>
            <a:endParaRPr/>
          </a:p>
        </p:txBody>
      </p:sp>
      <p:sp>
        <p:nvSpPr>
          <p:cNvPr id="176" name="CustomShape 3"/>
          <p:cNvSpPr/>
          <p:nvPr/>
        </p:nvSpPr>
        <p:spPr>
          <a:xfrm>
            <a:off x="8640000" y="6480000"/>
            <a:ext cx="47772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D1B12131-2151-4141-B151-61B1F13111E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177" name="Imag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07640" y="133200"/>
            <a:ext cx="1078920" cy="468360"/>
          </a:xfrm>
          <a:prstGeom prst="rect">
            <a:avLst/>
          </a:prstGeom>
        </p:spPr>
      </p:pic>
      <p:sp>
        <p:nvSpPr>
          <p:cNvPr id="178" name="CustomShape 4"/>
          <p:cNvSpPr/>
          <p:nvPr/>
        </p:nvSpPr>
        <p:spPr>
          <a:xfrm>
            <a:off x="1259640" y="0"/>
            <a:ext cx="7847640" cy="51156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-Réalisation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-Model Vue Contrôleur -Avantages / inconvénients -Améliorations possibles</a:t>
            </a:r>
            <a:endParaRPr/>
          </a:p>
        </p:txBody>
      </p:sp>
      <p:sp>
        <p:nvSpPr>
          <p:cNvPr id="179" name="CustomShape 5"/>
          <p:cNvSpPr/>
          <p:nvPr/>
        </p:nvSpPr>
        <p:spPr>
          <a:xfrm>
            <a:off x="1678320" y="6472800"/>
            <a:ext cx="597600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</p:spTree>
  </p:cSld>
  <p:timing>
    <p:tnLst>
      <p:par>
        <p:cTn dur="indefinite" id="33" nodeType="tmRoot" restart="never">
          <p:childTnLst>
            <p:seq>
              <p:cTn id="3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8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936000" y="1728360"/>
            <a:ext cx="7564680" cy="4751280"/>
          </a:xfrm>
          <a:prstGeom prst="rect">
            <a:avLst/>
          </a:prstGeom>
        </p:spPr>
      </p:pic>
      <p:sp>
        <p:nvSpPr>
          <p:cNvPr id="181" name="CustomShape 1"/>
          <p:cNvSpPr/>
          <p:nvPr/>
        </p:nvSpPr>
        <p:spPr>
          <a:xfrm>
            <a:off x="685800" y="330840"/>
            <a:ext cx="7771320" cy="146880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Réalisation</a:t>
            </a:r>
            <a:endParaRPr/>
          </a:p>
        </p:txBody>
      </p:sp>
      <p:sp>
        <p:nvSpPr>
          <p:cNvPr id="182" name="CustomShape 2"/>
          <p:cNvSpPr/>
          <p:nvPr/>
        </p:nvSpPr>
        <p:spPr>
          <a:xfrm>
            <a:off x="0" y="1200240"/>
            <a:ext cx="9143640" cy="17514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2600">
                <a:solidFill>
                  <a:srgbClr val="000000"/>
                </a:solidFill>
                <a:latin typeface="Calibri"/>
              </a:rPr>
              <a:t>Scénario:Consulter commande et l'annuler si besoin</a:t>
            </a:r>
            <a:endParaRPr/>
          </a:p>
        </p:txBody>
      </p:sp>
      <p:sp>
        <p:nvSpPr>
          <p:cNvPr id="183" name="CustomShape 3"/>
          <p:cNvSpPr/>
          <p:nvPr/>
        </p:nvSpPr>
        <p:spPr>
          <a:xfrm>
            <a:off x="8640000" y="6480000"/>
            <a:ext cx="47772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81B12171-0131-41E1-81F1-518171D1B12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184" name="Imag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07640" y="133200"/>
            <a:ext cx="1078920" cy="468360"/>
          </a:xfrm>
          <a:prstGeom prst="rect">
            <a:avLst/>
          </a:prstGeom>
        </p:spPr>
      </p:pic>
      <p:sp>
        <p:nvSpPr>
          <p:cNvPr id="185" name="CustomShape 4"/>
          <p:cNvSpPr/>
          <p:nvPr/>
        </p:nvSpPr>
        <p:spPr>
          <a:xfrm>
            <a:off x="1259640" y="0"/>
            <a:ext cx="7847640" cy="51156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-Réalisation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-Model Vue Contrôleur -Avantages / inconvénients -Améliorations possibles</a:t>
            </a:r>
            <a:endParaRPr/>
          </a:p>
        </p:txBody>
      </p:sp>
      <p:sp>
        <p:nvSpPr>
          <p:cNvPr id="186" name="CustomShape 5"/>
          <p:cNvSpPr/>
          <p:nvPr/>
        </p:nvSpPr>
        <p:spPr>
          <a:xfrm>
            <a:off x="1678320" y="6472800"/>
            <a:ext cx="597600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</p:spTree>
  </p:cSld>
  <p:timing>
    <p:tnLst>
      <p:par>
        <p:cTn dur="indefinite" id="35" nodeType="tmRoot" restart="never">
          <p:childTnLst>
            <p:seq>
              <p:cTn id="3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685800" y="216000"/>
            <a:ext cx="7771320" cy="146880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Réalisation</a:t>
            </a:r>
            <a:endParaRPr/>
          </a:p>
        </p:txBody>
      </p:sp>
      <p:sp>
        <p:nvSpPr>
          <p:cNvPr id="188" name="CustomShape 2"/>
          <p:cNvSpPr/>
          <p:nvPr/>
        </p:nvSpPr>
        <p:spPr>
          <a:xfrm>
            <a:off x="864000" y="1128240"/>
            <a:ext cx="7415640" cy="6714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b="1" lang="fr-FR" sz="3200">
                <a:solidFill>
                  <a:srgbClr val="000000"/>
                </a:solidFill>
                <a:latin typeface="Calibri"/>
              </a:rPr>
              <a:t>Scénario</a:t>
            </a:r>
            <a:r>
              <a:rPr lang="fr-FR" sz="3200">
                <a:solidFill>
                  <a:srgbClr val="000000"/>
                </a:solidFill>
                <a:latin typeface="Calibri"/>
              </a:rPr>
              <a:t> : Se déconnecter</a:t>
            </a:r>
            <a:endParaRPr/>
          </a:p>
        </p:txBody>
      </p:sp>
      <p:sp>
        <p:nvSpPr>
          <p:cNvPr id="189" name="CustomShape 3"/>
          <p:cNvSpPr/>
          <p:nvPr/>
        </p:nvSpPr>
        <p:spPr>
          <a:xfrm>
            <a:off x="8738280" y="6480000"/>
            <a:ext cx="40572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B1A1B161-4151-4101-9181-513171F1D15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190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8920" cy="468360"/>
          </a:xfrm>
          <a:prstGeom prst="rect">
            <a:avLst/>
          </a:prstGeom>
        </p:spPr>
      </p:pic>
      <p:sp>
        <p:nvSpPr>
          <p:cNvPr id="191" name="CustomShape 4"/>
          <p:cNvSpPr/>
          <p:nvPr/>
        </p:nvSpPr>
        <p:spPr>
          <a:xfrm>
            <a:off x="1259640" y="0"/>
            <a:ext cx="7847640" cy="51156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-Réalisation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-Model Vue Contrôleur -Avantages / inconvénients -Améliorations possibles</a:t>
            </a:r>
            <a:endParaRPr/>
          </a:p>
        </p:txBody>
      </p:sp>
      <p:pic>
        <p:nvPicPr>
          <p:cNvPr descr="" id="192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1584000" y="1872000"/>
            <a:ext cx="6407640" cy="4103640"/>
          </a:xfrm>
          <a:prstGeom prst="rect">
            <a:avLst/>
          </a:prstGeom>
        </p:spPr>
      </p:pic>
      <p:sp>
        <p:nvSpPr>
          <p:cNvPr id="193" name="CustomShape 5"/>
          <p:cNvSpPr/>
          <p:nvPr/>
        </p:nvSpPr>
        <p:spPr>
          <a:xfrm>
            <a:off x="1678320" y="6472800"/>
            <a:ext cx="597600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</p:spTree>
  </p:cSld>
  <p:timing>
    <p:tnLst>
      <p:par>
        <p:cTn dur="indefinite" id="37" nodeType="tmRoot" restart="never">
          <p:childTnLst>
            <p:seq>
              <p:cTn id="3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685800" y="43200"/>
            <a:ext cx="7771320" cy="146880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b="1" lang="fr-FR" sz="4400">
                <a:solidFill>
                  <a:srgbClr val="000000"/>
                </a:solidFill>
                <a:latin typeface="Calibri"/>
              </a:rPr>
              <a:t>Introduction</a:t>
            </a:r>
            <a:endParaRPr/>
          </a:p>
        </p:txBody>
      </p:sp>
      <p:sp>
        <p:nvSpPr>
          <p:cNvPr id="47" name="CustomShape 2"/>
          <p:cNvSpPr/>
          <p:nvPr/>
        </p:nvSpPr>
        <p:spPr>
          <a:xfrm>
            <a:off x="720000" y="1296000"/>
            <a:ext cx="7416000" cy="15120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Le projet consiste à réaliser le site web d’une association.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Ce site permet aux clients d’adhérer à l’association en remplissant un formulaire 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Avec leurs identifiants et mot de passe, les clients peuvent se connecter 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et commander des articles qui sont proposés par l’association.</a:t>
            </a:r>
            <a:endParaRPr/>
          </a:p>
        </p:txBody>
      </p:sp>
      <p:sp>
        <p:nvSpPr>
          <p:cNvPr id="48" name="CustomShape 3"/>
          <p:cNvSpPr/>
          <p:nvPr/>
        </p:nvSpPr>
        <p:spPr>
          <a:xfrm>
            <a:off x="0" y="0"/>
            <a:ext cx="11796120" cy="11796120"/>
          </a:xfrm>
          <a:prstGeom prst="rect">
            <a:avLst/>
          </a:prstGeom>
        </p:spPr>
      </p:sp>
      <p:pic>
        <p:nvPicPr>
          <p:cNvPr descr="" id="49" name="Image 11"/>
          <p:cNvPicPr/>
          <p:nvPr/>
        </p:nvPicPr>
        <p:blipFill>
          <a:blip r:embed="rId1"/>
          <a:stretch>
            <a:fillRect/>
          </a:stretch>
        </p:blipFill>
        <p:spPr>
          <a:xfrm>
            <a:off x="361080" y="107640"/>
            <a:ext cx="1078920" cy="468360"/>
          </a:xfrm>
          <a:prstGeom prst="rect">
            <a:avLst/>
          </a:prstGeom>
        </p:spPr>
      </p:pic>
      <p:sp>
        <p:nvSpPr>
          <p:cNvPr id="50" name="CustomShape 4"/>
          <p:cNvSpPr/>
          <p:nvPr/>
        </p:nvSpPr>
        <p:spPr>
          <a:xfrm>
            <a:off x="8784000" y="6480000"/>
            <a:ext cx="35892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414191B1-4101-4191-A1C1-1111E171C10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51" name="CustomShape 5"/>
          <p:cNvSpPr/>
          <p:nvPr/>
        </p:nvSpPr>
        <p:spPr>
          <a:xfrm>
            <a:off x="1656000" y="6494040"/>
            <a:ext cx="597600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</p:spTree>
  </p:cSld>
  <p:timing>
    <p:tnLst>
      <p:par>
        <p:cTn dur="indefinite" id="3" nodeType="tmRoot" restart="never">
          <p:childTnLst>
            <p:seq>
              <p:cTn id="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685800" y="806760"/>
            <a:ext cx="7771320" cy="146880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b="1" lang="fr-FR" sz="4400">
                <a:solidFill>
                  <a:srgbClr val="000000"/>
                </a:solidFill>
                <a:latin typeface="Calibri"/>
              </a:rPr>
              <a:t>Modèle Vue Contrôleur</a:t>
            </a:r>
            <a:endParaRPr/>
          </a:p>
        </p:txBody>
      </p:sp>
      <p:sp>
        <p:nvSpPr>
          <p:cNvPr id="195" name="CustomShape 2"/>
          <p:cNvSpPr/>
          <p:nvPr/>
        </p:nvSpPr>
        <p:spPr>
          <a:xfrm>
            <a:off x="8738280" y="6480000"/>
            <a:ext cx="40572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E1D181D1-F191-41F1-9161-E1315191F1D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196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8920" cy="468360"/>
          </a:xfrm>
          <a:prstGeom prst="rect">
            <a:avLst/>
          </a:prstGeom>
        </p:spPr>
      </p:pic>
      <p:sp>
        <p:nvSpPr>
          <p:cNvPr id="197" name="CustomShape 3"/>
          <p:cNvSpPr/>
          <p:nvPr/>
        </p:nvSpPr>
        <p:spPr>
          <a:xfrm>
            <a:off x="1259640" y="0"/>
            <a:ext cx="7847640" cy="51156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-Réalisation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-Model Vue Contrôleur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-Avantages / inconvénients -Améliorations possibles</a:t>
            </a:r>
            <a:endParaRPr/>
          </a:p>
        </p:txBody>
      </p:sp>
      <p:sp>
        <p:nvSpPr>
          <p:cNvPr id="198" name="CustomShape 4"/>
          <p:cNvSpPr/>
          <p:nvPr/>
        </p:nvSpPr>
        <p:spPr>
          <a:xfrm>
            <a:off x="647640" y="2565000"/>
            <a:ext cx="1907280" cy="237528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ffffff"/>
                </a:solidFill>
                <a:latin typeface="Calibri"/>
              </a:rPr>
              <a:t>Modèle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99" name="CustomShape 5"/>
          <p:cNvSpPr/>
          <p:nvPr/>
        </p:nvSpPr>
        <p:spPr>
          <a:xfrm>
            <a:off x="3420000" y="2565000"/>
            <a:ext cx="2305080" cy="23310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ffffff"/>
                </a:solidFill>
                <a:latin typeface="Calibri"/>
              </a:rPr>
              <a:t>Contrôleur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00" name="CustomShape 6"/>
          <p:cNvSpPr/>
          <p:nvPr/>
        </p:nvSpPr>
        <p:spPr>
          <a:xfrm>
            <a:off x="6552000" y="2565000"/>
            <a:ext cx="1907280" cy="237528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ffffff"/>
                </a:solidFill>
                <a:latin typeface="Calibri"/>
              </a:rPr>
              <a:t>Vue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>
                <a:solidFill>
                  <a:srgbClr val="ffffff"/>
                </a:solidFill>
                <a:latin typeface="Calibri"/>
              </a:rPr>
              <a:t>TomCat7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fr-FR">
                <a:solidFill>
                  <a:srgbClr val="ffffff"/>
                </a:solidFill>
                <a:latin typeface="Calibri"/>
              </a:rPr>
              <a:t>IHM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01" name="CustomShape 7"/>
          <p:cNvSpPr/>
          <p:nvPr/>
        </p:nvSpPr>
        <p:spPr>
          <a:xfrm>
            <a:off x="827640" y="2997000"/>
            <a:ext cx="1582920" cy="358920"/>
          </a:xfrm>
          <a:prstGeom prst="rect">
            <a:avLst/>
          </a:prstGeom>
          <a:solidFill>
            <a:srgbClr val="4f81bd"/>
          </a:solidFill>
          <a:ln w="38160">
            <a:solidFill>
              <a:srgbClr val="ffffff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ffffff"/>
                </a:solidFill>
                <a:latin typeface="Calibri"/>
              </a:rPr>
              <a:t>Adhérent</a:t>
            </a:r>
            <a:endParaRPr/>
          </a:p>
        </p:txBody>
      </p:sp>
      <p:sp>
        <p:nvSpPr>
          <p:cNvPr id="202" name="CustomShape 8"/>
          <p:cNvSpPr/>
          <p:nvPr/>
        </p:nvSpPr>
        <p:spPr>
          <a:xfrm>
            <a:off x="827640" y="3509280"/>
            <a:ext cx="1582920" cy="358920"/>
          </a:xfrm>
          <a:prstGeom prst="rect">
            <a:avLst/>
          </a:prstGeom>
          <a:solidFill>
            <a:srgbClr val="4f81bd"/>
          </a:solidFill>
          <a:ln w="38160">
            <a:solidFill>
              <a:srgbClr val="ffffff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ffffff"/>
                </a:solidFill>
                <a:latin typeface="Calibri"/>
              </a:rPr>
              <a:t>Article</a:t>
            </a:r>
            <a:endParaRPr/>
          </a:p>
        </p:txBody>
      </p:sp>
      <p:sp>
        <p:nvSpPr>
          <p:cNvPr id="203" name="CustomShape 9"/>
          <p:cNvSpPr/>
          <p:nvPr/>
        </p:nvSpPr>
        <p:spPr>
          <a:xfrm>
            <a:off x="827640" y="4005000"/>
            <a:ext cx="1582920" cy="358920"/>
          </a:xfrm>
          <a:prstGeom prst="rect">
            <a:avLst/>
          </a:prstGeom>
          <a:solidFill>
            <a:srgbClr val="4f81bd"/>
          </a:solidFill>
          <a:ln w="38160">
            <a:solidFill>
              <a:srgbClr val="ffffff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ffffff"/>
                </a:solidFill>
                <a:latin typeface="Calibri"/>
              </a:rPr>
              <a:t>Commande</a:t>
            </a:r>
            <a:endParaRPr/>
          </a:p>
        </p:txBody>
      </p:sp>
      <p:sp>
        <p:nvSpPr>
          <p:cNvPr id="204" name="CustomShape 10"/>
          <p:cNvSpPr/>
          <p:nvPr/>
        </p:nvSpPr>
        <p:spPr>
          <a:xfrm>
            <a:off x="3600000" y="2997000"/>
            <a:ext cx="1944000" cy="358920"/>
          </a:xfrm>
          <a:prstGeom prst="rect">
            <a:avLst/>
          </a:prstGeom>
          <a:solidFill>
            <a:srgbClr val="4f81bd"/>
          </a:solidFill>
          <a:ln w="38160">
            <a:solidFill>
              <a:srgbClr val="ffffff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400">
                <a:solidFill>
                  <a:srgbClr val="ffffff"/>
                </a:solidFill>
                <a:latin typeface="Calibri"/>
              </a:rPr>
              <a:t>AdherentService</a:t>
            </a:r>
            <a:endParaRPr/>
          </a:p>
        </p:txBody>
      </p:sp>
      <p:sp>
        <p:nvSpPr>
          <p:cNvPr id="205" name="CustomShape 11"/>
          <p:cNvSpPr/>
          <p:nvPr/>
        </p:nvSpPr>
        <p:spPr>
          <a:xfrm>
            <a:off x="3600000" y="3508920"/>
            <a:ext cx="1944000" cy="358920"/>
          </a:xfrm>
          <a:prstGeom prst="rect">
            <a:avLst/>
          </a:prstGeom>
          <a:solidFill>
            <a:srgbClr val="4f81bd"/>
          </a:solidFill>
          <a:ln w="38160">
            <a:solidFill>
              <a:srgbClr val="ffffff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400">
                <a:solidFill>
                  <a:srgbClr val="ffffff"/>
                </a:solidFill>
                <a:latin typeface="Calibri"/>
              </a:rPr>
              <a:t>ArticleService</a:t>
            </a:r>
            <a:endParaRPr/>
          </a:p>
        </p:txBody>
      </p:sp>
      <p:sp>
        <p:nvSpPr>
          <p:cNvPr id="206" name="CustomShape 12"/>
          <p:cNvSpPr/>
          <p:nvPr/>
        </p:nvSpPr>
        <p:spPr>
          <a:xfrm>
            <a:off x="3600000" y="4005000"/>
            <a:ext cx="1944000" cy="358920"/>
          </a:xfrm>
          <a:prstGeom prst="rect">
            <a:avLst/>
          </a:prstGeom>
          <a:solidFill>
            <a:srgbClr val="4f81bd"/>
          </a:solidFill>
          <a:ln w="38160">
            <a:solidFill>
              <a:srgbClr val="ffffff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400">
                <a:solidFill>
                  <a:srgbClr val="ffffff"/>
                </a:solidFill>
                <a:latin typeface="Calibri"/>
              </a:rPr>
              <a:t>CommandeService</a:t>
            </a:r>
            <a:endParaRPr/>
          </a:p>
        </p:txBody>
      </p:sp>
      <p:pic>
        <p:nvPicPr>
          <p:cNvPr descr="" id="207" name="Image 19"/>
          <p:cNvPicPr/>
          <p:nvPr/>
        </p:nvPicPr>
        <p:blipFill>
          <a:blip r:embed="rId2"/>
          <a:stretch>
            <a:fillRect/>
          </a:stretch>
        </p:blipFill>
        <p:spPr>
          <a:xfrm>
            <a:off x="1083240" y="5445360"/>
            <a:ext cx="895680" cy="862920"/>
          </a:xfrm>
          <a:prstGeom prst="rect">
            <a:avLst/>
          </a:prstGeom>
        </p:spPr>
      </p:pic>
      <p:sp>
        <p:nvSpPr>
          <p:cNvPr id="208" name="CustomShape 13"/>
          <p:cNvSpPr/>
          <p:nvPr/>
        </p:nvSpPr>
        <p:spPr>
          <a:xfrm>
            <a:off x="1591920" y="4940280"/>
            <a:ext cx="16920" cy="646920"/>
          </a:xfrm>
          <a:prstGeom prst="straightConnector1">
            <a:avLst/>
          </a:prstGeom>
          <a:ln w="255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</p:sp>
      <p:sp>
        <p:nvSpPr>
          <p:cNvPr id="209" name="CustomShape 14"/>
          <p:cNvSpPr/>
          <p:nvPr/>
        </p:nvSpPr>
        <p:spPr>
          <a:xfrm>
            <a:off x="2411640" y="3177000"/>
            <a:ext cx="1186920" cy="360"/>
          </a:xfrm>
          <a:prstGeom prst="straightConnector1">
            <a:avLst/>
          </a:prstGeom>
          <a:ln w="255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</p:sp>
      <p:sp>
        <p:nvSpPr>
          <p:cNvPr id="210" name="CustomShape 15"/>
          <p:cNvSpPr/>
          <p:nvPr/>
        </p:nvSpPr>
        <p:spPr>
          <a:xfrm>
            <a:off x="2411640" y="3689280"/>
            <a:ext cx="1186920" cy="360"/>
          </a:xfrm>
          <a:prstGeom prst="straightConnector1">
            <a:avLst/>
          </a:prstGeom>
          <a:ln w="255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</p:sp>
      <p:sp>
        <p:nvSpPr>
          <p:cNvPr id="211" name="CustomShape 16"/>
          <p:cNvSpPr/>
          <p:nvPr/>
        </p:nvSpPr>
        <p:spPr>
          <a:xfrm>
            <a:off x="2415240" y="4185000"/>
            <a:ext cx="1186920" cy="360"/>
          </a:xfrm>
          <a:prstGeom prst="straightConnector1">
            <a:avLst/>
          </a:prstGeom>
          <a:ln w="255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</p:sp>
      <p:sp>
        <p:nvSpPr>
          <p:cNvPr id="212" name="CustomShape 17"/>
          <p:cNvSpPr/>
          <p:nvPr/>
        </p:nvSpPr>
        <p:spPr>
          <a:xfrm>
            <a:off x="5725080" y="3753000"/>
            <a:ext cx="826920" cy="360"/>
          </a:xfrm>
          <a:prstGeom prst="straightConnector1">
            <a:avLst/>
          </a:prstGeom>
          <a:ln w="255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</p:sp>
      <p:sp>
        <p:nvSpPr>
          <p:cNvPr id="213" name="CustomShape 18"/>
          <p:cNvSpPr/>
          <p:nvPr/>
        </p:nvSpPr>
        <p:spPr>
          <a:xfrm>
            <a:off x="6984000" y="3357000"/>
            <a:ext cx="1294920" cy="1222920"/>
          </a:xfrm>
          <a:prstGeom prst="rect">
            <a:avLst/>
          </a:prstGeom>
          <a:gradFill>
            <a:gsLst>
              <a:gs pos="0">
                <a:srgbClr val="e5efff"/>
              </a:gs>
              <a:gs pos="50000">
                <a:srgbClr val="a4c1ff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IHM</a:t>
            </a:r>
            <a:endParaRPr/>
          </a:p>
        </p:txBody>
      </p:sp>
      <p:sp>
        <p:nvSpPr>
          <p:cNvPr id="214" name="Line 19"/>
          <p:cNvSpPr/>
          <p:nvPr/>
        </p:nvSpPr>
        <p:spPr>
          <a:xfrm flipH="1">
            <a:off x="1592640" y="2204640"/>
            <a:ext cx="5745960" cy="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</p:sp>
      <p:sp>
        <p:nvSpPr>
          <p:cNvPr id="215" name="CustomShape 20"/>
          <p:cNvSpPr/>
          <p:nvPr/>
        </p:nvSpPr>
        <p:spPr>
          <a:xfrm>
            <a:off x="1592640" y="2205000"/>
            <a:ext cx="7920" cy="358920"/>
          </a:xfrm>
          <a:prstGeom prst="straightConnector1">
            <a:avLst/>
          </a:prstGeom>
          <a:ln w="255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16" name="CustomShape 21"/>
          <p:cNvSpPr/>
          <p:nvPr/>
        </p:nvSpPr>
        <p:spPr>
          <a:xfrm>
            <a:off x="7329960" y="2216160"/>
            <a:ext cx="7920" cy="358920"/>
          </a:xfrm>
          <a:prstGeom prst="straightConnector1">
            <a:avLst/>
          </a:prstGeom>
          <a:ln w="255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17" name="CustomShape 22"/>
          <p:cNvSpPr/>
          <p:nvPr/>
        </p:nvSpPr>
        <p:spPr>
          <a:xfrm>
            <a:off x="1656000" y="6494400"/>
            <a:ext cx="597600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</p:spTree>
  </p:cSld>
  <p:timing>
    <p:tnLst>
      <p:par>
        <p:cTn dur="indefinite" id="39" nodeType="tmRoot" restart="never">
          <p:childTnLst>
            <p:seq>
              <p:cTn id="4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72000" y="806760"/>
            <a:ext cx="8784000" cy="146880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b="1" lang="fr-FR" sz="4400">
                <a:solidFill>
                  <a:srgbClr val="000000"/>
                </a:solidFill>
                <a:latin typeface="Calibri"/>
              </a:rPr>
              <a:t>Avantages / Inconvénients</a:t>
            </a:r>
            <a:endParaRPr/>
          </a:p>
        </p:txBody>
      </p:sp>
      <p:sp>
        <p:nvSpPr>
          <p:cNvPr id="219" name="CustomShape 2"/>
          <p:cNvSpPr/>
          <p:nvPr/>
        </p:nvSpPr>
        <p:spPr>
          <a:xfrm>
            <a:off x="144000" y="2277000"/>
            <a:ext cx="8784000" cy="3360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 sz="3200">
                <a:solidFill>
                  <a:srgbClr val="000000"/>
                </a:solidFill>
                <a:latin typeface="Calibri"/>
              </a:rPr>
              <a:t>Structurée, facilement modifiable et testable.</a:t>
            </a: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 sz="3200">
                <a:solidFill>
                  <a:srgbClr val="000000"/>
                </a:solidFill>
                <a:latin typeface="Calibri"/>
              </a:rPr>
              <a:t>Ne permet pas la multi-connexion à la base de données</a:t>
            </a: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 sz="3200">
                <a:solidFill>
                  <a:srgbClr val="000000"/>
                </a:solidFill>
                <a:latin typeface="Calibri"/>
              </a:rPr>
              <a:t>Supporte peut de clients</a:t>
            </a:r>
            <a:endParaRPr/>
          </a:p>
        </p:txBody>
      </p:sp>
      <p:sp>
        <p:nvSpPr>
          <p:cNvPr id="220" name="CustomShape 3"/>
          <p:cNvSpPr/>
          <p:nvPr/>
        </p:nvSpPr>
        <p:spPr>
          <a:xfrm>
            <a:off x="8738280" y="6480000"/>
            <a:ext cx="40572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91418161-11B1-4111-8121-D1C1914141D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221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8920" cy="468360"/>
          </a:xfrm>
          <a:prstGeom prst="rect">
            <a:avLst/>
          </a:prstGeom>
        </p:spPr>
      </p:pic>
      <p:sp>
        <p:nvSpPr>
          <p:cNvPr id="222" name="CustomShape 4"/>
          <p:cNvSpPr/>
          <p:nvPr/>
        </p:nvSpPr>
        <p:spPr>
          <a:xfrm>
            <a:off x="1259640" y="0"/>
            <a:ext cx="7847640" cy="51156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-Réalisation -Model Vue Contrôleur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-Avantages / inconvénients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-Améliorations possibles</a:t>
            </a:r>
            <a:endParaRPr/>
          </a:p>
        </p:txBody>
      </p:sp>
      <p:sp>
        <p:nvSpPr>
          <p:cNvPr id="223" name="CustomShape 5"/>
          <p:cNvSpPr/>
          <p:nvPr/>
        </p:nvSpPr>
        <p:spPr>
          <a:xfrm>
            <a:off x="1656000" y="6494400"/>
            <a:ext cx="597600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</p:spTree>
  </p:cSld>
  <p:timing>
    <p:tnLst>
      <p:par>
        <p:cTn dur="indefinite" id="41" nodeType="tmRoot" restart="never">
          <p:childTnLst>
            <p:seq>
              <p:cTn id="4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685800" y="806760"/>
            <a:ext cx="7771320" cy="146880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b="1" lang="fr-FR" sz="4400">
                <a:solidFill>
                  <a:srgbClr val="000000"/>
                </a:solidFill>
                <a:latin typeface="Calibri"/>
              </a:rPr>
              <a:t>Améliorations possibles</a:t>
            </a:r>
            <a:endParaRPr/>
          </a:p>
        </p:txBody>
      </p:sp>
      <p:sp>
        <p:nvSpPr>
          <p:cNvPr id="225" name="CustomShape 2"/>
          <p:cNvSpPr/>
          <p:nvPr/>
        </p:nvSpPr>
        <p:spPr>
          <a:xfrm>
            <a:off x="360000" y="2496600"/>
            <a:ext cx="8640000" cy="17514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 sz="320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3200">
                <a:solidFill>
                  <a:srgbClr val="000000"/>
                </a:solidFill>
                <a:latin typeface="Calibri"/>
              </a:rPr>
              <a:t>Externaliser la partie.</a:t>
            </a: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 sz="320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3200">
                <a:solidFill>
                  <a:srgbClr val="000000"/>
                </a:solidFill>
                <a:latin typeface="Calibri"/>
              </a:rPr>
              <a:t>Contrôleur/modèle en services WSO2.</a:t>
            </a:r>
            <a:endParaRPr/>
          </a:p>
          <a:p>
            <a:pPr>
              <a:lnSpc>
                <a:spcPct val="100000"/>
              </a:lnSpc>
              <a:buFont typeface="StarSymbol"/>
              <a:buChar char=""/>
            </a:pPr>
            <a:r>
              <a:rPr lang="fr-FR" sz="320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3200">
                <a:solidFill>
                  <a:srgbClr val="000000"/>
                </a:solidFill>
                <a:latin typeface="Calibri"/>
              </a:rPr>
              <a:t>Utiliser MySQL comme SGBD.</a:t>
            </a:r>
            <a:endParaRPr/>
          </a:p>
        </p:txBody>
      </p:sp>
      <p:sp>
        <p:nvSpPr>
          <p:cNvPr id="226" name="CustomShape 3"/>
          <p:cNvSpPr/>
          <p:nvPr/>
        </p:nvSpPr>
        <p:spPr>
          <a:xfrm>
            <a:off x="8666280" y="6494040"/>
            <a:ext cx="47772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C101D1E1-3121-41E1-A161-5131A1B1F1B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227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8920" cy="468360"/>
          </a:xfrm>
          <a:prstGeom prst="rect">
            <a:avLst/>
          </a:prstGeom>
        </p:spPr>
      </p:pic>
      <p:sp>
        <p:nvSpPr>
          <p:cNvPr id="228" name="CustomShape 4"/>
          <p:cNvSpPr/>
          <p:nvPr/>
        </p:nvSpPr>
        <p:spPr>
          <a:xfrm>
            <a:off x="1259640" y="0"/>
            <a:ext cx="7847640" cy="51156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-Réalisation -Model Vue Contrôleur -Avantages / inconvénients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-Améliorations possibles</a:t>
            </a:r>
            <a:endParaRPr/>
          </a:p>
        </p:txBody>
      </p:sp>
      <p:sp>
        <p:nvSpPr>
          <p:cNvPr id="229" name="CustomShape 5"/>
          <p:cNvSpPr/>
          <p:nvPr/>
        </p:nvSpPr>
        <p:spPr>
          <a:xfrm>
            <a:off x="1656000" y="6494400"/>
            <a:ext cx="597600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</p:spTree>
  </p:cSld>
  <p:timing>
    <p:tnLst>
      <p:par>
        <p:cTn dur="indefinite" id="43" nodeType="tmRoot" restart="never">
          <p:childTnLst>
            <p:seq>
              <p:cTn id="4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720000" y="43200"/>
            <a:ext cx="7771320" cy="146880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b="1" lang="fr-FR" sz="4400">
                <a:solidFill>
                  <a:srgbClr val="000000"/>
                </a:solidFill>
                <a:latin typeface="Calibri"/>
              </a:rPr>
              <a:t>Sommaire</a:t>
            </a:r>
            <a:endParaRPr/>
          </a:p>
        </p:txBody>
      </p:sp>
      <p:sp>
        <p:nvSpPr>
          <p:cNvPr id="53" name="CustomShape 2"/>
          <p:cNvSpPr/>
          <p:nvPr/>
        </p:nvSpPr>
        <p:spPr>
          <a:xfrm>
            <a:off x="472320" y="1152720"/>
            <a:ext cx="6511680" cy="35992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Calibri"/>
              <a:buAutoNum type="arabicParenR"/>
            </a:pPr>
            <a:r>
              <a:rPr lang="fr-FR" sz="3200">
                <a:solidFill>
                  <a:srgbClr val="000000"/>
                </a:solidFill>
                <a:latin typeface="Calibri"/>
              </a:rPr>
              <a:t>Principe de fonctionnement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arenR"/>
            </a:pPr>
            <a:r>
              <a:rPr lang="fr-FR" sz="3200">
                <a:solidFill>
                  <a:srgbClr val="000000"/>
                </a:solidFill>
                <a:latin typeface="Calibri"/>
              </a:rPr>
              <a:t>Architecture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arenR"/>
            </a:pPr>
            <a:r>
              <a:rPr lang="fr-FR" sz="3200">
                <a:solidFill>
                  <a:srgbClr val="000000"/>
                </a:solidFill>
                <a:latin typeface="Calibri"/>
              </a:rPr>
              <a:t>Services de l’application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arenR"/>
            </a:pPr>
            <a:r>
              <a:rPr lang="fr-FR" sz="3200">
                <a:solidFill>
                  <a:srgbClr val="000000"/>
                </a:solidFill>
                <a:latin typeface="Calibri"/>
              </a:rPr>
              <a:t>Diagramme des cas d’utilisation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arenR"/>
            </a:pPr>
            <a:r>
              <a:rPr lang="fr-FR" sz="3200">
                <a:solidFill>
                  <a:srgbClr val="000000"/>
                </a:solidFill>
                <a:latin typeface="Calibri"/>
              </a:rPr>
              <a:t>Matérielle et logiciel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arenR"/>
            </a:pPr>
            <a:r>
              <a:rPr lang="fr-FR" sz="3200">
                <a:solidFill>
                  <a:srgbClr val="000000"/>
                </a:solidFill>
                <a:latin typeface="Calibri"/>
              </a:rPr>
              <a:t>Réalisation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arenR"/>
            </a:pPr>
            <a:r>
              <a:rPr lang="fr-FR" sz="3200">
                <a:solidFill>
                  <a:srgbClr val="000000"/>
                </a:solidFill>
                <a:latin typeface="Calibri"/>
              </a:rPr>
              <a:t>Modèle-Vue-Contrôleur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arenR"/>
            </a:pPr>
            <a:r>
              <a:rPr lang="fr-FR" sz="3200">
                <a:solidFill>
                  <a:srgbClr val="000000"/>
                </a:solidFill>
                <a:latin typeface="Calibri"/>
              </a:rPr>
              <a:t>Avantages / Inconvénients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arenR"/>
            </a:pPr>
            <a:r>
              <a:rPr lang="fr-FR" sz="3200">
                <a:solidFill>
                  <a:srgbClr val="000000"/>
                </a:solidFill>
                <a:latin typeface="Calibri"/>
              </a:rPr>
              <a:t>Améliorations possibles</a:t>
            </a:r>
            <a:endParaRPr/>
          </a:p>
        </p:txBody>
      </p:sp>
      <p:sp>
        <p:nvSpPr>
          <p:cNvPr id="54" name="CustomShape 3"/>
          <p:cNvSpPr/>
          <p:nvPr/>
        </p:nvSpPr>
        <p:spPr>
          <a:xfrm>
            <a:off x="8712000" y="6480000"/>
            <a:ext cx="35892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11813161-2111-41C1-9141-1171D171015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55" name="Image 13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8920" cy="468360"/>
          </a:xfrm>
          <a:prstGeom prst="rect">
            <a:avLst/>
          </a:prstGeom>
        </p:spPr>
      </p:pic>
      <p:sp>
        <p:nvSpPr>
          <p:cNvPr id="56" name="CustomShape 4"/>
          <p:cNvSpPr/>
          <p:nvPr/>
        </p:nvSpPr>
        <p:spPr>
          <a:xfrm>
            <a:off x="1656000" y="6404400"/>
            <a:ext cx="597600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</p:spTree>
  </p:cSld>
  <p:timing>
    <p:tnLst>
      <p:par>
        <p:cTn dur="indefinite" id="5" nodeType="tmRoot" restart="never">
          <p:childTnLst>
            <p:seq>
              <p:cTn id="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685800" y="836640"/>
            <a:ext cx="7771320" cy="146880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Principe de fonctionnement</a:t>
            </a:r>
            <a:endParaRPr/>
          </a:p>
        </p:txBody>
      </p:sp>
      <p:sp>
        <p:nvSpPr>
          <p:cNvPr id="58" name="CustomShape 2"/>
          <p:cNvSpPr/>
          <p:nvPr/>
        </p:nvSpPr>
        <p:spPr>
          <a:xfrm>
            <a:off x="936000" y="2709000"/>
            <a:ext cx="7560000" cy="25912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fr-FR" sz="280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>
                <a:solidFill>
                  <a:srgbClr val="000000"/>
                </a:solidFill>
                <a:latin typeface="Calibri"/>
              </a:rPr>
              <a:t>Rediriger automatiquement vers la     page d’authentification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fr-FR" sz="280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>
                <a:solidFill>
                  <a:srgbClr val="000000"/>
                </a:solidFill>
                <a:latin typeface="Calibri"/>
              </a:rPr>
              <a:t>Création d’un compte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fr-FR" sz="280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>
                <a:solidFill>
                  <a:srgbClr val="000000"/>
                </a:solidFill>
                <a:latin typeface="Calibri"/>
              </a:rPr>
              <a:t>Commander des articles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fr-FR" sz="280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>
                <a:solidFill>
                  <a:srgbClr val="000000"/>
                </a:solidFill>
                <a:latin typeface="Calibri"/>
              </a:rPr>
              <a:t>Voir le suivis de sa commande</a:t>
            </a:r>
            <a:endParaRPr/>
          </a:p>
        </p:txBody>
      </p:sp>
      <p:sp>
        <p:nvSpPr>
          <p:cNvPr id="59" name="CustomShape 3"/>
          <p:cNvSpPr/>
          <p:nvPr/>
        </p:nvSpPr>
        <p:spPr>
          <a:xfrm>
            <a:off x="8784000" y="6480000"/>
            <a:ext cx="35892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D1A161C1-2111-41A1-B1B1-2121510121A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60" name="Image 12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8920" cy="468360"/>
          </a:xfrm>
          <a:prstGeom prst="rect">
            <a:avLst/>
          </a:prstGeom>
        </p:spPr>
      </p:pic>
      <p:sp>
        <p:nvSpPr>
          <p:cNvPr id="61" name="CustomShape 4"/>
          <p:cNvSpPr/>
          <p:nvPr/>
        </p:nvSpPr>
        <p:spPr>
          <a:xfrm>
            <a:off x="1259640" y="0"/>
            <a:ext cx="7847640" cy="51156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ffffff"/>
                </a:solidFill>
                <a:latin typeface="Calibri"/>
              </a:rPr>
              <a:t>-Principe de fonctionnement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-Réalisation -Model Vue Contrôleur -Avantages / inconvénients -Améliorations possibles</a:t>
            </a:r>
            <a:endParaRPr/>
          </a:p>
        </p:txBody>
      </p:sp>
      <p:sp>
        <p:nvSpPr>
          <p:cNvPr id="62" name="CustomShape 5"/>
          <p:cNvSpPr/>
          <p:nvPr/>
        </p:nvSpPr>
        <p:spPr>
          <a:xfrm>
            <a:off x="1656000" y="6404400"/>
            <a:ext cx="597600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</p:spTree>
  </p:cSld>
  <p:timing>
    <p:tnLst>
      <p:par>
        <p:cTn dur="indefinite" id="7" nodeType="tmRoot" restart="never">
          <p:childTnLst>
            <p:seq>
              <p:cTn id="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3604320" y="2421000"/>
            <a:ext cx="4824360" cy="2879280"/>
          </a:xfrm>
          <a:prstGeom prst="rect">
            <a:avLst/>
          </a:prstGeom>
          <a:solidFill>
            <a:srgbClr val="c0504d"/>
          </a:solidFill>
          <a:ln w="38160">
            <a:solidFill>
              <a:srgbClr val="ffffff"/>
            </a:solidFill>
            <a:round/>
          </a:ln>
        </p:spPr>
      </p:sp>
      <p:sp>
        <p:nvSpPr>
          <p:cNvPr id="64" name="CustomShape 2"/>
          <p:cNvSpPr/>
          <p:nvPr/>
        </p:nvSpPr>
        <p:spPr>
          <a:xfrm>
            <a:off x="685800" y="836640"/>
            <a:ext cx="7771320" cy="146880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b="1" lang="fr-FR" sz="4400">
                <a:solidFill>
                  <a:srgbClr val="000000"/>
                </a:solidFill>
                <a:latin typeface="Calibri"/>
              </a:rPr>
              <a:t>Architecture</a:t>
            </a:r>
            <a:endParaRPr/>
          </a:p>
        </p:txBody>
      </p:sp>
      <p:pic>
        <p:nvPicPr>
          <p:cNvPr descr="" id="65" name="Image 5"/>
          <p:cNvPicPr/>
          <p:nvPr/>
        </p:nvPicPr>
        <p:blipFill>
          <a:blip r:embed="rId1"/>
          <a:stretch>
            <a:fillRect/>
          </a:stretch>
        </p:blipFill>
        <p:spPr>
          <a:xfrm>
            <a:off x="6300360" y="2997000"/>
            <a:ext cx="1984320" cy="1912320"/>
          </a:xfrm>
          <a:prstGeom prst="rect">
            <a:avLst/>
          </a:prstGeom>
        </p:spPr>
      </p:pic>
      <p:sp>
        <p:nvSpPr>
          <p:cNvPr id="66" name="CustomShape 3"/>
          <p:cNvSpPr/>
          <p:nvPr/>
        </p:nvSpPr>
        <p:spPr>
          <a:xfrm>
            <a:off x="8784000" y="6480000"/>
            <a:ext cx="33372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51D11191-4171-41C1-B1B1-51910171918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67" name="Imag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107640" y="133200"/>
            <a:ext cx="1078920" cy="468360"/>
          </a:xfrm>
          <a:prstGeom prst="rect">
            <a:avLst/>
          </a:prstGeom>
        </p:spPr>
      </p:pic>
      <p:sp>
        <p:nvSpPr>
          <p:cNvPr id="68" name="CustomShape 4"/>
          <p:cNvSpPr/>
          <p:nvPr/>
        </p:nvSpPr>
        <p:spPr>
          <a:xfrm>
            <a:off x="1259640" y="0"/>
            <a:ext cx="7847640" cy="51156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-Architecture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-Réalisation -Model Vue Contrôleur -Avantages / inconvénients -Améliorations possibles</a:t>
            </a:r>
            <a:endParaRPr/>
          </a:p>
        </p:txBody>
      </p:sp>
      <p:sp>
        <p:nvSpPr>
          <p:cNvPr id="69" name="CustomShape 5"/>
          <p:cNvSpPr/>
          <p:nvPr/>
        </p:nvSpPr>
        <p:spPr>
          <a:xfrm>
            <a:off x="6562800" y="2613240"/>
            <a:ext cx="1265400" cy="363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Localhost</a:t>
            </a:r>
            <a:endParaRPr/>
          </a:p>
        </p:txBody>
      </p:sp>
      <p:pic>
        <p:nvPicPr>
          <p:cNvPr descr="" id="70" name="Imag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07640" y="2613240"/>
            <a:ext cx="3173400" cy="2576520"/>
          </a:xfrm>
          <a:prstGeom prst="rect">
            <a:avLst/>
          </a:prstGeom>
        </p:spPr>
      </p:pic>
      <p:sp>
        <p:nvSpPr>
          <p:cNvPr id="71" name="CustomShape 6"/>
          <p:cNvSpPr/>
          <p:nvPr/>
        </p:nvSpPr>
        <p:spPr>
          <a:xfrm>
            <a:off x="3840840" y="2613240"/>
            <a:ext cx="2307960" cy="2523600"/>
          </a:xfrm>
          <a:prstGeom prst="rect">
            <a:avLst/>
          </a:prstGeom>
          <a:solidFill>
            <a:srgbClr val="c0504d"/>
          </a:solidFill>
          <a:ln w="38160">
            <a:solidFill>
              <a:srgbClr val="ffffff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ffffff"/>
                </a:solidFill>
                <a:latin typeface="Calibri"/>
              </a:rPr>
              <a:t>Application java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2" name="CustomShape 7"/>
          <p:cNvSpPr/>
          <p:nvPr/>
        </p:nvSpPr>
        <p:spPr>
          <a:xfrm>
            <a:off x="3960000" y="4149000"/>
            <a:ext cx="2016000" cy="760320"/>
          </a:xfrm>
          <a:prstGeom prst="rect">
            <a:avLst/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400">
                <a:solidFill>
                  <a:srgbClr val="ffffff"/>
                </a:solidFill>
                <a:latin typeface="Calibri"/>
              </a:rPr>
              <a:t>Persistance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400">
                <a:solidFill>
                  <a:srgbClr val="ffffff"/>
                </a:solidFill>
                <a:latin typeface="Calibri"/>
              </a:rPr>
              <a:t>(Model+Contrôleur)</a:t>
            </a:r>
            <a:endParaRPr/>
          </a:p>
        </p:txBody>
      </p:sp>
      <p:sp>
        <p:nvSpPr>
          <p:cNvPr id="73" name="CustomShape 8"/>
          <p:cNvSpPr/>
          <p:nvPr/>
        </p:nvSpPr>
        <p:spPr>
          <a:xfrm>
            <a:off x="4176000" y="3254040"/>
            <a:ext cx="1556640" cy="646920"/>
          </a:xfrm>
          <a:prstGeom prst="rect">
            <a:avLst/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400">
                <a:solidFill>
                  <a:srgbClr val="ffffff"/>
                </a:solidFill>
                <a:latin typeface="Calibri"/>
              </a:rPr>
              <a:t>Presentation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400">
                <a:solidFill>
                  <a:srgbClr val="ffffff"/>
                </a:solidFill>
                <a:latin typeface="Calibri"/>
              </a:rPr>
              <a:t>(vue)</a:t>
            </a:r>
            <a:endParaRPr/>
          </a:p>
        </p:txBody>
      </p:sp>
      <p:sp>
        <p:nvSpPr>
          <p:cNvPr id="74" name="CustomShape 9"/>
          <p:cNvSpPr/>
          <p:nvPr/>
        </p:nvSpPr>
        <p:spPr>
          <a:xfrm>
            <a:off x="1656000" y="6404400"/>
            <a:ext cx="597600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</p:spTree>
  </p:cSld>
  <p:timing>
    <p:tnLst>
      <p:par>
        <p:cTn dur="indefinite" id="9" nodeType="tmRoot" restart="never">
          <p:childTnLst>
            <p:seq>
              <p:cTn id="1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720000" y="601560"/>
            <a:ext cx="7771320" cy="146880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Services de l’application</a:t>
            </a:r>
            <a:endParaRPr/>
          </a:p>
        </p:txBody>
      </p:sp>
      <p:sp>
        <p:nvSpPr>
          <p:cNvPr id="76" name="CustomShape 2"/>
          <p:cNvSpPr/>
          <p:nvPr/>
        </p:nvSpPr>
        <p:spPr>
          <a:xfrm>
            <a:off x="8784000" y="6480000"/>
            <a:ext cx="33372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2191E111-D181-41D1-A111-8101C131010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77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8920" cy="468360"/>
          </a:xfrm>
          <a:prstGeom prst="rect">
            <a:avLst/>
          </a:prstGeom>
        </p:spPr>
      </p:pic>
      <p:sp>
        <p:nvSpPr>
          <p:cNvPr id="78" name="CustomShape 3"/>
          <p:cNvSpPr/>
          <p:nvPr/>
        </p:nvSpPr>
        <p:spPr>
          <a:xfrm>
            <a:off x="1259640" y="0"/>
            <a:ext cx="7847640" cy="51156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-Services de l’application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-Réalisation -Model Vue Contrôleur -Avantages / inconvénients -Améliorations possibles</a:t>
            </a:r>
            <a:endParaRPr/>
          </a:p>
        </p:txBody>
      </p:sp>
      <p:graphicFrame>
        <p:nvGraphicFramePr>
          <p:cNvPr id="79" name="Table 4"/>
          <p:cNvGraphicFramePr/>
          <p:nvPr/>
        </p:nvGraphicFramePr>
        <p:xfrm>
          <a:off x="284400" y="1786320"/>
          <a:ext cx="8712000" cy="3747960"/>
        </p:xfrm>
        <a:graphic>
          <a:graphicData uri="http://schemas.openxmlformats.org/drawingml/2006/table">
            <a:tbl>
              <a:tblPr/>
              <a:tblGrid>
                <a:gridCol w="4356360"/>
                <a:gridCol w="4355640"/>
              </a:tblGrid>
              <a:tr h="88776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Inscription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Si un adhérent n’a pas de compte il doit obligatoirement s’inscrire en remplissant un formulaire</a:t>
                      </a:r>
                      <a:endParaRPr/>
                    </a:p>
                  </a:txBody>
                  <a:tcPr/>
                </a:tc>
              </a:tr>
              <a:tr h="115308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Authentification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Pour se connecter l’adhérent doit rentrer son login et mot de passe. C’est la seule façon d’accéder aux services d’achat.</a:t>
                      </a:r>
                      <a:endParaRPr/>
                    </a:p>
                  </a:txBody>
                  <a:tcPr/>
                </a:tc>
              </a:tr>
              <a:tr h="88776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Affichage des articles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Liste tout les articles contenus dans la base, avec leur nom, prix et leurs stocks.</a:t>
                      </a:r>
                      <a:endParaRPr/>
                    </a:p>
                  </a:txBody>
                  <a:tcPr/>
                </a:tc>
              </a:tr>
              <a:tr h="88776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Achat d’un ou plusieurs articles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Créer une commande à la date courante en fonction des articles sélectionnés.</a:t>
                      </a:r>
                      <a:endParaRPr/>
                    </a:p>
                  </a:txBody>
                  <a:tcPr/>
                </a:tc>
              </a:tr>
              <a:tr h="62244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Suivis des commandes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Affichage de toute les commandes de l’adhérent.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0" name="CustomShape 5"/>
          <p:cNvSpPr/>
          <p:nvPr/>
        </p:nvSpPr>
        <p:spPr>
          <a:xfrm>
            <a:off x="1656000" y="6404400"/>
            <a:ext cx="597600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</p:spTree>
  </p:cSld>
  <p:timing>
    <p:tnLst>
      <p:par>
        <p:cTn dur="indefinite" id="11" nodeType="tmRoot" restart="never">
          <p:childTnLst>
            <p:seq>
              <p:cTn id="1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685800" y="691200"/>
            <a:ext cx="7771320" cy="146880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Diagramme de cas d’utilisation</a:t>
            </a:r>
            <a:endParaRPr/>
          </a:p>
        </p:txBody>
      </p:sp>
      <p:sp>
        <p:nvSpPr>
          <p:cNvPr id="82" name="CustomShape 2"/>
          <p:cNvSpPr/>
          <p:nvPr/>
        </p:nvSpPr>
        <p:spPr>
          <a:xfrm>
            <a:off x="8784000" y="6494040"/>
            <a:ext cx="33372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915171D1-8141-4111-9191-41910101F1A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83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8920" cy="468360"/>
          </a:xfrm>
          <a:prstGeom prst="rect">
            <a:avLst/>
          </a:prstGeom>
        </p:spPr>
      </p:pic>
      <p:sp>
        <p:nvSpPr>
          <p:cNvPr id="84" name="CustomShape 3"/>
          <p:cNvSpPr/>
          <p:nvPr/>
        </p:nvSpPr>
        <p:spPr>
          <a:xfrm>
            <a:off x="1259640" y="0"/>
            <a:ext cx="7847640" cy="51156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-Réalisation -Model Vue Contrôleur -Avantages / inconvénients -Améliorations possibles</a:t>
            </a:r>
            <a:endParaRPr/>
          </a:p>
        </p:txBody>
      </p:sp>
      <p:pic>
        <p:nvPicPr>
          <p:cNvPr descr="" id="85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0160" y="2304000"/>
            <a:ext cx="8565480" cy="3599640"/>
          </a:xfrm>
          <a:prstGeom prst="rect">
            <a:avLst/>
          </a:prstGeom>
        </p:spPr>
      </p:pic>
      <p:sp>
        <p:nvSpPr>
          <p:cNvPr id="86" name="CustomShape 4"/>
          <p:cNvSpPr/>
          <p:nvPr/>
        </p:nvSpPr>
        <p:spPr>
          <a:xfrm>
            <a:off x="1656000" y="6404400"/>
            <a:ext cx="597600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</p:spTree>
  </p:cSld>
  <p:timing>
    <p:tnLst>
      <p:par>
        <p:cTn dur="indefinite" id="13" nodeType="tmRoot" restart="never">
          <p:childTnLst>
            <p:seq>
              <p:cTn id="1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685800" y="806760"/>
            <a:ext cx="7771320" cy="146880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b="1" lang="fr-FR" sz="4400">
                <a:solidFill>
                  <a:srgbClr val="000000"/>
                </a:solidFill>
                <a:latin typeface="Calibri"/>
              </a:rPr>
              <a:t>Matérielle et logiciel</a:t>
            </a:r>
            <a:endParaRPr/>
          </a:p>
        </p:txBody>
      </p:sp>
      <p:sp>
        <p:nvSpPr>
          <p:cNvPr id="88" name="CustomShape 2"/>
          <p:cNvSpPr/>
          <p:nvPr/>
        </p:nvSpPr>
        <p:spPr>
          <a:xfrm>
            <a:off x="1224000" y="2543040"/>
            <a:ext cx="6399720" cy="328896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- Une machine serveur/client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- Eclipse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- Base de données Derby</a:t>
            </a:r>
            <a:endParaRPr/>
          </a:p>
        </p:txBody>
      </p:sp>
      <p:sp>
        <p:nvSpPr>
          <p:cNvPr id="89" name="CustomShape 3"/>
          <p:cNvSpPr/>
          <p:nvPr/>
        </p:nvSpPr>
        <p:spPr>
          <a:xfrm>
            <a:off x="8856000" y="6480000"/>
            <a:ext cx="33372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11F17101-E131-41A1-81F1-F181C161014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90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8920" cy="468360"/>
          </a:xfrm>
          <a:prstGeom prst="rect">
            <a:avLst/>
          </a:prstGeom>
        </p:spPr>
      </p:pic>
      <p:sp>
        <p:nvSpPr>
          <p:cNvPr id="91" name="CustomShape 4"/>
          <p:cNvSpPr/>
          <p:nvPr/>
        </p:nvSpPr>
        <p:spPr>
          <a:xfrm>
            <a:off x="1259640" y="0"/>
            <a:ext cx="7847640" cy="51156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ffffff"/>
                </a:solidFill>
                <a:latin typeface="Calibri"/>
              </a:rPr>
              <a:t>-Matérielle et logiciel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-Réalisation -Model Vue Contrôleur -Avantages / inconvénients -Améliorations possibles</a:t>
            </a:r>
            <a:endParaRPr/>
          </a:p>
        </p:txBody>
      </p:sp>
      <p:pic>
        <p:nvPicPr>
          <p:cNvPr descr="" id="92" name="Image 7"/>
          <p:cNvPicPr/>
          <p:nvPr/>
        </p:nvPicPr>
        <p:blipFill>
          <a:blip r:embed="rId2"/>
          <a:stretch>
            <a:fillRect/>
          </a:stretch>
        </p:blipFill>
        <p:spPr>
          <a:xfrm>
            <a:off x="7560000" y="4640400"/>
            <a:ext cx="895680" cy="862920"/>
          </a:xfrm>
          <a:prstGeom prst="rect">
            <a:avLst/>
          </a:prstGeom>
        </p:spPr>
      </p:pic>
      <p:pic>
        <p:nvPicPr>
          <p:cNvPr descr="" id="93" name="Image 3"/>
          <p:cNvPicPr/>
          <p:nvPr/>
        </p:nvPicPr>
        <p:blipFill>
          <a:blip r:embed="rId3"/>
          <a:stretch>
            <a:fillRect/>
          </a:stretch>
        </p:blipFill>
        <p:spPr>
          <a:xfrm>
            <a:off x="7560000" y="3456000"/>
            <a:ext cx="873360" cy="873360"/>
          </a:xfrm>
          <a:prstGeom prst="rect">
            <a:avLst/>
          </a:prstGeom>
        </p:spPr>
      </p:pic>
      <p:pic>
        <p:nvPicPr>
          <p:cNvPr descr="" id="94" name="Imag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7344000" y="2376000"/>
            <a:ext cx="1150920" cy="934560"/>
          </a:xfrm>
          <a:prstGeom prst="rect">
            <a:avLst/>
          </a:prstGeom>
        </p:spPr>
      </p:pic>
      <p:sp>
        <p:nvSpPr>
          <p:cNvPr id="95" name="CustomShape 5"/>
          <p:cNvSpPr/>
          <p:nvPr/>
        </p:nvSpPr>
        <p:spPr>
          <a:xfrm>
            <a:off x="1656000" y="6404400"/>
            <a:ext cx="597600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</p:spTree>
  </p:cSld>
  <p:timing>
    <p:tnLst>
      <p:par>
        <p:cTn dur="indefinite" id="15" nodeType="tmRoot" restart="never">
          <p:childTnLst>
            <p:seq>
              <p:cTn id="1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685800" y="504000"/>
            <a:ext cx="7771320" cy="146880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Réalisation</a:t>
            </a:r>
            <a:endParaRPr/>
          </a:p>
        </p:txBody>
      </p:sp>
      <p:sp>
        <p:nvSpPr>
          <p:cNvPr id="97" name="CustomShape 2"/>
          <p:cNvSpPr/>
          <p:nvPr/>
        </p:nvSpPr>
        <p:spPr>
          <a:xfrm>
            <a:off x="1371600" y="1488600"/>
            <a:ext cx="6399720" cy="17514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La base Derby Assoc</a:t>
            </a:r>
            <a:endParaRPr/>
          </a:p>
        </p:txBody>
      </p:sp>
      <p:sp>
        <p:nvSpPr>
          <p:cNvPr id="98" name="CustomShape 3"/>
          <p:cNvSpPr/>
          <p:nvPr/>
        </p:nvSpPr>
        <p:spPr>
          <a:xfrm>
            <a:off x="8856000" y="6480000"/>
            <a:ext cx="26172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815151A1-11C1-4141-B191-E181515101A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99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8920" cy="468360"/>
          </a:xfrm>
          <a:prstGeom prst="rect">
            <a:avLst/>
          </a:prstGeom>
        </p:spPr>
      </p:pic>
      <p:sp>
        <p:nvSpPr>
          <p:cNvPr id="100" name="CustomShape 4"/>
          <p:cNvSpPr/>
          <p:nvPr/>
        </p:nvSpPr>
        <p:spPr>
          <a:xfrm>
            <a:off x="1259640" y="0"/>
            <a:ext cx="7847640" cy="51156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-Réalisation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-Model Vue Contrôleur -Avantages / inconvénients -Améliorations possibles</a:t>
            </a:r>
            <a:endParaRPr/>
          </a:p>
        </p:txBody>
      </p:sp>
      <p:graphicFrame>
        <p:nvGraphicFramePr>
          <p:cNvPr id="101" name="Table 5"/>
          <p:cNvGraphicFramePr/>
          <p:nvPr/>
        </p:nvGraphicFramePr>
        <p:xfrm>
          <a:off x="105840" y="2336400"/>
          <a:ext cx="2630160" cy="4024080"/>
        </p:xfrm>
        <a:graphic>
          <a:graphicData uri="http://schemas.openxmlformats.org/drawingml/2006/table">
            <a:tbl>
              <a:tblPr/>
              <a:tblGrid>
                <a:gridCol w="905760"/>
                <a:gridCol w="1724400"/>
              </a:tblGrid>
              <a:tr h="415800">
                <a:tc>
                  <a:tcPr/>
                </a:tc>
                <a:tc>
                  <a:txBody>
                    <a:bodyPr bIns="46800" lIns="90000" rIns="90000" tIns="46800" wrap="none"/>
                    <a:p>
                      <a:r>
                        <a:rPr b="1" lang="fr-FR">
                          <a:solidFill>
                            <a:srgbClr val="ffffff"/>
                          </a:solidFill>
                          <a:latin typeface="Calibri"/>
                        </a:rPr>
                        <a:t>ADHERENT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ID_ADH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 PK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MDP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NOM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PRENOM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ADRESSE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CP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VILLE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PAYS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2" name="Table 6"/>
          <p:cNvGraphicFramePr/>
          <p:nvPr/>
        </p:nvGraphicFramePr>
        <p:xfrm>
          <a:off x="6678720" y="2358720"/>
          <a:ext cx="2375280" cy="1788840"/>
        </p:xfrm>
        <a:graphic>
          <a:graphicData uri="http://schemas.openxmlformats.org/drawingml/2006/table">
            <a:tbl>
              <a:tblPr/>
              <a:tblGrid>
                <a:gridCol w="735480"/>
                <a:gridCol w="1658520"/>
              </a:tblGrid>
              <a:tr h="887760">
                <a:tc>
                  <a:tcPr/>
                </a:tc>
                <a:tc>
                  <a:txBody>
                    <a:bodyPr bIns="46800" lIns="90000" rIns="90000" tIns="46800" wrap="none"/>
                    <a:p>
                      <a:r>
                        <a:rPr b="1" lang="fr-FR" sz="1600">
                          <a:solidFill>
                            <a:srgbClr val="ffffff"/>
                          </a:solidFill>
                          <a:latin typeface="Calibri"/>
                        </a:rPr>
                        <a:t>CATALOGUE</a:t>
                      </a:r>
                      <a:endParaRPr/>
                    </a:p>
                  </a:txBody>
                  <a:tcPr/>
                </a:tc>
              </a:tr>
              <a:tr h="62748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100">
                          <a:solidFill>
                            <a:srgbClr val="000000"/>
                          </a:solidFill>
                          <a:latin typeface="Calibri"/>
                        </a:rPr>
                        <a:t>CODE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100">
                          <a:solidFill>
                            <a:srgbClr val="000000"/>
                          </a:solidFill>
                          <a:latin typeface="Calibri"/>
                        </a:rPr>
                        <a:t>INTEGER NOT NULL PK Auto Generated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100">
                          <a:solidFill>
                            <a:srgbClr val="000000"/>
                          </a:solidFill>
                          <a:latin typeface="Calibri"/>
                        </a:rPr>
                        <a:t>NOM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1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100">
                          <a:solidFill>
                            <a:srgbClr val="000000"/>
                          </a:solidFill>
                          <a:latin typeface="Calibri"/>
                        </a:rPr>
                        <a:t>PRIX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100">
                          <a:solidFill>
                            <a:srgbClr val="000000"/>
                          </a:solidFill>
                          <a:latin typeface="Calibri"/>
                        </a:rPr>
                        <a:t>DOUBLE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100">
                          <a:solidFill>
                            <a:srgbClr val="000000"/>
                          </a:solidFill>
                          <a:latin typeface="Calibri"/>
                        </a:rPr>
                        <a:t>STOCK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100">
                          <a:solidFill>
                            <a:srgbClr val="000000"/>
                          </a:solidFill>
                          <a:latin typeface="Calibri"/>
                        </a:rPr>
                        <a:t>INTEGERNOT NULL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3" name="Table 7"/>
          <p:cNvGraphicFramePr/>
          <p:nvPr/>
        </p:nvGraphicFramePr>
        <p:xfrm>
          <a:off x="3084120" y="2120400"/>
          <a:ext cx="3177360" cy="3779640"/>
        </p:xfrm>
        <a:graphic>
          <a:graphicData uri="http://schemas.openxmlformats.org/drawingml/2006/table">
            <a:tbl>
              <a:tblPr/>
              <a:tblGrid>
                <a:gridCol w="1612800"/>
                <a:gridCol w="1564560"/>
              </a:tblGrid>
              <a:tr h="62244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600">
                          <a:solidFill>
                            <a:srgbClr val="ffffff"/>
                          </a:solidFill>
                          <a:latin typeface="Calibri"/>
                        </a:rPr>
                        <a:t>COMMANDE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80604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ID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PK Auto Generated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CODE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INTEGER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ID_ADH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QUANTITE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INTEGER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DATE_COMMANDE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DATENOT NULL</a:t>
                      </a:r>
                      <a:endParaRPr/>
                    </a:p>
                  </a:txBody>
                  <a:tcPr/>
                </a:tc>
              </a:tr>
              <a:tr h="27036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ID_ADH_FK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FOREIGN KEY</a:t>
                      </a:r>
                      <a:endParaRPr/>
                    </a:p>
                  </a:txBody>
                  <a:tcPr/>
                </a:tc>
              </a:tr>
              <a:tr h="270360"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CODE_FK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FOREIGN KEY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4" name="CustomShape 8"/>
          <p:cNvSpPr/>
          <p:nvPr/>
        </p:nvSpPr>
        <p:spPr>
          <a:xfrm>
            <a:off x="2736000" y="3069000"/>
            <a:ext cx="348120" cy="2547000"/>
          </a:xfrm>
          <a:prstGeom prst="straightConnector1">
            <a:avLst/>
          </a:prstGeom>
          <a:ln w="38160">
            <a:solidFill>
              <a:srgbClr val="c0504d"/>
            </a:solidFill>
            <a:round/>
            <a:tailEnd len="med" type="triangle" w="med"/>
          </a:ln>
        </p:spPr>
      </p:sp>
      <p:sp>
        <p:nvSpPr>
          <p:cNvPr id="105" name="CustomShape 9"/>
          <p:cNvSpPr/>
          <p:nvPr/>
        </p:nvSpPr>
        <p:spPr>
          <a:xfrm>
            <a:off x="6156000" y="3528000"/>
            <a:ext cx="522720" cy="144000"/>
          </a:xfrm>
          <a:prstGeom prst="straightConnector1">
            <a:avLst/>
          </a:prstGeom>
          <a:ln w="38160">
            <a:solidFill>
              <a:srgbClr val="c0504d"/>
            </a:solidFill>
            <a:round/>
            <a:tailEnd len="med" type="triangle" w="med"/>
          </a:ln>
        </p:spPr>
      </p:sp>
      <p:sp>
        <p:nvSpPr>
          <p:cNvPr id="106" name="CustomShape 10"/>
          <p:cNvSpPr/>
          <p:nvPr/>
        </p:nvSpPr>
        <p:spPr>
          <a:xfrm>
            <a:off x="1678320" y="6472080"/>
            <a:ext cx="5976000" cy="363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</p:spTree>
  </p:cSld>
  <p:timing>
    <p:tnLst>
      <p:par>
        <p:cTn dur="indefinite" id="17" nodeType="tmRoot" restart="never">
          <p:childTnLst>
            <p:seq>
              <p:cTn id="1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